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90" r:id="rId6"/>
    <p:sldId id="286" r:id="rId7"/>
    <p:sldId id="287" r:id="rId8"/>
    <p:sldId id="264" r:id="rId9"/>
    <p:sldId id="270" r:id="rId10"/>
    <p:sldId id="271" r:id="rId11"/>
    <p:sldId id="289" r:id="rId12"/>
    <p:sldId id="265" r:id="rId13"/>
    <p:sldId id="295" r:id="rId14"/>
    <p:sldId id="274" r:id="rId15"/>
    <p:sldId id="296" r:id="rId16"/>
    <p:sldId id="285" r:id="rId17"/>
    <p:sldId id="278" r:id="rId18"/>
    <p:sldId id="266" r:id="rId19"/>
    <p:sldId id="275" r:id="rId20"/>
    <p:sldId id="276" r:id="rId21"/>
    <p:sldId id="297" r:id="rId22"/>
    <p:sldId id="298" r:id="rId23"/>
    <p:sldId id="267" r:id="rId24"/>
    <p:sldId id="273" r:id="rId25"/>
    <p:sldId id="288" r:id="rId26"/>
    <p:sldId id="291" r:id="rId27"/>
    <p:sldId id="277" r:id="rId28"/>
    <p:sldId id="294" r:id="rId29"/>
    <p:sldId id="292" r:id="rId30"/>
    <p:sldId id="293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명훈 박" initials="명박" lastIdx="1" clrIdx="0">
    <p:extLst>
      <p:ext uri="{19B8F6BF-5375-455C-9EA6-DF929625EA0E}">
        <p15:presenceInfo xmlns:p15="http://schemas.microsoft.com/office/powerpoint/2012/main" userId="fa7554b106b46a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A1D6E2"/>
    <a:srgbClr val="F1F1F2"/>
    <a:srgbClr val="BABCBE"/>
    <a:srgbClr val="ED7D31"/>
    <a:srgbClr val="FCC000"/>
    <a:srgbClr val="1995AD"/>
    <a:srgbClr val="5B84B1"/>
    <a:srgbClr val="FC7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81818" autoAdjust="0"/>
  </p:normalViewPr>
  <p:slideViewPr>
    <p:cSldViewPr snapToGrid="0">
      <p:cViewPr varScale="1">
        <p:scale>
          <a:sx n="70" d="100"/>
          <a:sy n="70" d="100"/>
        </p:scale>
        <p:origin x="139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E07B8-F512-4479-BF4B-277D1284DAB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B5889-46B2-4D81-9B42-5033B141C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71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B5889-46B2-4D81-9B42-5033B141CA9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378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b="1" dirty="0"/>
              <a:t>활용방안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기존의 </a:t>
            </a:r>
            <a:r>
              <a:rPr lang="en-US" altLang="ko-KR" dirty="0"/>
              <a:t>CCTV</a:t>
            </a:r>
            <a:r>
              <a:rPr lang="ko-KR" altLang="en-US" dirty="0"/>
              <a:t>와 달리 자체적으로 물체를 인식하고 의도를 파악할 수 있는 차세대 </a:t>
            </a:r>
            <a:r>
              <a:rPr lang="en-US" altLang="ko-KR" dirty="0"/>
              <a:t>CCTV</a:t>
            </a:r>
            <a:r>
              <a:rPr lang="ko-KR" altLang="en-US" dirty="0"/>
              <a:t>를 제공한다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적외선 카메라를 통한 효율적인 야간 감시 및 야생동물 관측을 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실시간 고성능 스트리밍을 제공할 수 있다</a:t>
            </a:r>
            <a:r>
              <a:rPr lang="en-US" altLang="ko-KR" dirty="0"/>
              <a:t>.</a:t>
            </a:r>
            <a:r>
              <a:rPr lang="ko-KR" altLang="en-US" dirty="0"/>
              <a:t>	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B5889-46B2-4D81-9B42-5033B141CA9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120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b="1" dirty="0"/>
              <a:t>활용방안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기존의 </a:t>
            </a:r>
            <a:r>
              <a:rPr lang="en-US" altLang="ko-KR" dirty="0"/>
              <a:t>CCTV</a:t>
            </a:r>
            <a:r>
              <a:rPr lang="ko-KR" altLang="en-US" dirty="0"/>
              <a:t>와 달리 자체적으로 물체를 인식하고 의도를 파악할 수 있는 차세대 </a:t>
            </a:r>
            <a:r>
              <a:rPr lang="en-US" altLang="ko-KR" dirty="0"/>
              <a:t>CCTV</a:t>
            </a:r>
            <a:r>
              <a:rPr lang="ko-KR" altLang="en-US" dirty="0"/>
              <a:t>를 제공한다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적외선 카메라를 통한 효율적인 야간 감시 및 야생동물 관측을 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실시간 고성능 스트리밍을 제공할 수 있다</a:t>
            </a:r>
            <a:r>
              <a:rPr lang="en-US" altLang="ko-KR" dirty="0"/>
              <a:t>.</a:t>
            </a:r>
            <a:r>
              <a:rPr lang="ko-KR" altLang="en-US" dirty="0"/>
              <a:t>	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B5889-46B2-4D81-9B42-5033B141CA9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677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다양한 환경에서 진행되는 지 확인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B5889-46B2-4D81-9B42-5033B141CA9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99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어떻게 고칠 것인지</a:t>
            </a:r>
            <a:r>
              <a:rPr lang="en-US" altLang="ko-KR" dirty="0"/>
              <a:t>.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1. </a:t>
            </a:r>
            <a:r>
              <a:rPr lang="ko-KR" altLang="en-US" dirty="0"/>
              <a:t>소프트웨어 저작권 신청 완료</a:t>
            </a:r>
            <a:endParaRPr lang="en-US" altLang="ko-KR" dirty="0"/>
          </a:p>
          <a:p>
            <a:pPr fontAlgn="base"/>
            <a:r>
              <a:rPr lang="en-US" altLang="ko-KR" dirty="0"/>
              <a:t>2. </a:t>
            </a:r>
            <a:r>
              <a:rPr lang="ko-KR" altLang="en-US" dirty="0"/>
              <a:t>성능 향상 방안 제안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3. </a:t>
            </a:r>
            <a:r>
              <a:rPr lang="ko-KR" altLang="en-US" dirty="0"/>
              <a:t>통신 원활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B5889-46B2-4D81-9B42-5033B141CA9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897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어떻게 고칠 것인지</a:t>
            </a:r>
            <a:r>
              <a:rPr lang="en-US" altLang="ko-KR" dirty="0"/>
              <a:t>.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1. </a:t>
            </a:r>
            <a:r>
              <a:rPr lang="ko-KR" altLang="en-US" dirty="0"/>
              <a:t>소프트웨어 저작권 신청 완료</a:t>
            </a:r>
            <a:endParaRPr lang="en-US" altLang="ko-KR" dirty="0"/>
          </a:p>
          <a:p>
            <a:pPr fontAlgn="base"/>
            <a:r>
              <a:rPr lang="en-US" altLang="ko-KR" dirty="0"/>
              <a:t>2. </a:t>
            </a:r>
            <a:r>
              <a:rPr lang="ko-KR" altLang="en-US" dirty="0"/>
              <a:t>성능 향상 방안 제안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3. </a:t>
            </a:r>
            <a:r>
              <a:rPr lang="ko-KR" altLang="en-US" dirty="0"/>
              <a:t>통신 원활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B5889-46B2-4D81-9B42-5033B141CA9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42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어떻게 고칠 것인지</a:t>
            </a:r>
            <a:r>
              <a:rPr lang="en-US" altLang="ko-KR" dirty="0"/>
              <a:t>.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1. </a:t>
            </a:r>
            <a:r>
              <a:rPr lang="ko-KR" altLang="en-US" dirty="0"/>
              <a:t>소프트웨어 저작권 신청 완료</a:t>
            </a:r>
            <a:endParaRPr lang="en-US" altLang="ko-KR" dirty="0"/>
          </a:p>
          <a:p>
            <a:pPr fontAlgn="base"/>
            <a:r>
              <a:rPr lang="en-US" altLang="ko-KR" dirty="0"/>
              <a:t>2. </a:t>
            </a:r>
            <a:r>
              <a:rPr lang="ko-KR" altLang="en-US" dirty="0"/>
              <a:t>성능 향상 방안 제안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3. </a:t>
            </a:r>
            <a:r>
              <a:rPr lang="ko-KR" altLang="en-US" dirty="0"/>
              <a:t>통신 원활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B5889-46B2-4D81-9B42-5033B141CA9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011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세계 </a:t>
            </a:r>
            <a:r>
              <a:rPr lang="en-US" altLang="ko-KR" dirty="0" err="1"/>
              <a:t>cctv</a:t>
            </a:r>
            <a:r>
              <a:rPr lang="en-US" altLang="ko-KR" dirty="0"/>
              <a:t> </a:t>
            </a:r>
            <a:r>
              <a:rPr lang="ko-KR" altLang="en-US" dirty="0" err="1"/>
              <a:t>핫한</a:t>
            </a:r>
            <a:r>
              <a:rPr lang="ko-KR" altLang="en-US" dirty="0"/>
              <a:t> 시장 </a:t>
            </a:r>
            <a:r>
              <a:rPr lang="en-US" altLang="ko-KR" dirty="0"/>
              <a:t>– </a:t>
            </a:r>
            <a:r>
              <a:rPr lang="ko-KR" altLang="en-US" dirty="0"/>
              <a:t>중국 </a:t>
            </a:r>
            <a:r>
              <a:rPr lang="en-US" altLang="ko-KR" dirty="0"/>
              <a:t>&gt; </a:t>
            </a:r>
            <a:r>
              <a:rPr lang="ko-KR" altLang="en-US" dirty="0"/>
              <a:t>미국 </a:t>
            </a:r>
            <a:r>
              <a:rPr lang="en-US" altLang="ko-KR" dirty="0"/>
              <a:t>&gt; </a:t>
            </a:r>
            <a:r>
              <a:rPr lang="ko-KR" altLang="en-US" dirty="0"/>
              <a:t>스웨덴 </a:t>
            </a:r>
            <a:r>
              <a:rPr lang="en-US" altLang="ko-KR" dirty="0"/>
              <a:t>&gt; </a:t>
            </a:r>
            <a:r>
              <a:rPr lang="ko-KR" altLang="en-US" dirty="0"/>
              <a:t>일본 </a:t>
            </a:r>
            <a:r>
              <a:rPr lang="en-US" altLang="ko-KR" dirty="0"/>
              <a:t>&gt; </a:t>
            </a:r>
            <a:r>
              <a:rPr lang="ko-KR" altLang="en-US" dirty="0"/>
              <a:t>한국 </a:t>
            </a:r>
            <a:r>
              <a:rPr lang="en-US" altLang="ko-KR" dirty="0"/>
              <a:t>&gt; </a:t>
            </a:r>
            <a:r>
              <a:rPr lang="ko-KR" altLang="en-US" dirty="0"/>
              <a:t>캐나다 </a:t>
            </a:r>
            <a:r>
              <a:rPr lang="en-US" altLang="ko-KR" dirty="0"/>
              <a:t>… (</a:t>
            </a:r>
            <a:r>
              <a:rPr lang="ko-KR" altLang="en-US" dirty="0"/>
              <a:t>중국산업전망에서 발췌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B5889-46B2-4D81-9B42-5033B141CA9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1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Overview </a:t>
            </a:r>
            <a:r>
              <a:rPr lang="ko-KR" altLang="en-US" dirty="0"/>
              <a:t>최신화 시키기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B5889-46B2-4D81-9B42-5033B141CA9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53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B5889-46B2-4D81-9B42-5033B141CA9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190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B5889-46B2-4D81-9B42-5033B141CA9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100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B5889-46B2-4D81-9B42-5033B141CA9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950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컴퓨터 성능으로 인한 느린 속도</a:t>
            </a:r>
            <a:endParaRPr lang="en-US" altLang="ko-KR" dirty="0"/>
          </a:p>
          <a:p>
            <a:pPr fontAlgn="base"/>
            <a:r>
              <a:rPr lang="ko-KR" altLang="en-US" dirty="0"/>
              <a:t>통신 속도의 저하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B5889-46B2-4D81-9B42-5033B141CA9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89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B5889-46B2-4D81-9B42-5033B141CA9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51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b="1" dirty="0"/>
              <a:t>활용방안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기존의 </a:t>
            </a:r>
            <a:r>
              <a:rPr lang="en-US" altLang="ko-KR" dirty="0"/>
              <a:t>CCTV</a:t>
            </a:r>
            <a:r>
              <a:rPr lang="ko-KR" altLang="en-US" dirty="0"/>
              <a:t>와 달리 자체적으로 물체를 인식하고 의도를 파악할 수 있는 차세대 </a:t>
            </a:r>
            <a:r>
              <a:rPr lang="en-US" altLang="ko-KR" dirty="0"/>
              <a:t>CCTV</a:t>
            </a:r>
            <a:r>
              <a:rPr lang="ko-KR" altLang="en-US" dirty="0"/>
              <a:t>를 제공한다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적외선 카메라를 통한 효율적인 야간 감시 및 야생동물 관측을 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실시간 고성능 스트리밍을 제공할 수 있다</a:t>
            </a:r>
            <a:r>
              <a:rPr lang="en-US" altLang="ko-KR" dirty="0"/>
              <a:t>.</a:t>
            </a:r>
            <a:r>
              <a:rPr lang="ko-KR" altLang="en-US" dirty="0"/>
              <a:t>	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B5889-46B2-4D81-9B42-5033B141CA9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08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A63E-19AD-4F7E-8340-FCEDA8F5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F3B097-D18A-4003-8030-68DCC65F6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1044F9-D548-40A3-989D-495EBE9E2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5E6288C-E08C-45E1-BB00-05A75A5E2D08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294368-0113-4695-9710-48DDAEC4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64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1072E-51E4-4D8F-8F6C-16F6973A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0EC573-E963-4E92-970A-83C1F92CD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6193A3-508E-4F7A-B584-E6B81FB7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288C-E08C-45E1-BB00-05A75A5E2D08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B7C882-C266-4BCF-95E2-7D4AF4D6E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A74FD-182E-4E01-B4E8-A6212942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38E0-74EB-4A6A-BE3E-67189961F0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63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29F058-8D47-4B76-9BBC-DBA1B8436E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BBCFEB-F158-4867-ABDA-9AE020FE0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1960F2-6395-40D7-A674-02BEEE654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288C-E08C-45E1-BB00-05A75A5E2D08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A5DEC-20A7-46F6-A37C-802CCAC63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EB9F69-29EF-401A-BF8C-2769AB20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38E0-74EB-4A6A-BE3E-67189961F0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44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E1F1F-3935-42EA-8D24-ADD397141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5C4CFF-5230-4121-B5C6-3CB991135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D101EB-374C-42D9-AB9D-94B9358B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288C-E08C-45E1-BB00-05A75A5E2D08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1A4080-0F7F-4AB2-9883-A06109558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489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FEA1ED-B038-4067-A8F0-620538CA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D0903A-5C7A-4DA2-AE7E-BFC006A0E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9CB270-E2A6-4822-9A81-BC74050D3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288C-E08C-45E1-BB00-05A75A5E2D08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658155-F503-4469-B211-5A1AE986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EC76145-7E60-40BD-B167-252403A23865}"/>
              </a:ext>
            </a:extLst>
          </p:cNvPr>
          <p:cNvSpPr txBox="1">
            <a:spLocks/>
          </p:cNvSpPr>
          <p:nvPr userDrawn="1"/>
        </p:nvSpPr>
        <p:spPr>
          <a:xfrm>
            <a:off x="156469" y="5991225"/>
            <a:ext cx="906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D638E0-74EB-4A6A-BE3E-67189961F02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8053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3AE6A-9862-4105-A695-791176E0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61253-5DD6-4F05-8E0F-EC9FB2752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463AC1-E7B1-4F44-8A2A-6B88B26F2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CD54D5-B509-4947-BE49-11512D6B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288C-E08C-45E1-BB00-05A75A5E2D08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BBFBFC-911E-4BDF-B301-E5F385414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F50C494B-1291-45BE-BA29-79540FD40B0F}"/>
              </a:ext>
            </a:extLst>
          </p:cNvPr>
          <p:cNvSpPr txBox="1">
            <a:spLocks/>
          </p:cNvSpPr>
          <p:nvPr userDrawn="1"/>
        </p:nvSpPr>
        <p:spPr>
          <a:xfrm>
            <a:off x="156469" y="5991225"/>
            <a:ext cx="906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D638E0-74EB-4A6A-BE3E-67189961F02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F5609-C4C9-46EB-99EF-5D1560D5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0481E-6A0B-41D4-929E-B37427845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0D5854-4828-44E9-B481-93AB377D4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BDCD76-9CDE-4385-925D-A076F03FA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45E2B4-1A2C-40D6-9E75-0985EFDA9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0B8979E-8D18-4F59-9D95-0BBE4685C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288C-E08C-45E1-BB00-05A75A5E2D08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E2A70A-1C1F-4ED4-BAD4-63B622880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8B1E71-18A5-4FC7-B247-8F3D284DC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38E0-74EB-4A6A-BE3E-67189961F0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351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ED5EA-B68A-4B8C-B8C2-27B53FD0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DD44FA-1DCB-4B1A-BE1D-A46D7A741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288C-E08C-45E1-BB00-05A75A5E2D08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F1C4CB-04FE-45B3-97AB-241BC0322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755ADE-EF99-4134-A4EB-348785978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38E0-74EB-4A6A-BE3E-67189961F0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430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778375-7BA5-4EC2-92FD-B02EB3D25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288C-E08C-45E1-BB00-05A75A5E2D08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C8EE18-8FF6-4A7A-A9B5-115F5AA16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42EC74-B8A8-4F89-A833-4E54BF51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38E0-74EB-4A6A-BE3E-67189961F0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289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C0308-00E2-4353-B5AD-0132E251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C93CB2-7998-4EB2-BE15-47CE72C97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7A5369-A084-4E64-B392-2DC3A72C1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85FEDA-E937-4B3A-B466-6AA270B0A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288C-E08C-45E1-BB00-05A75A5E2D08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68992-DC97-42EC-AB4B-DFB6A3FB3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DE7A0A-2A1B-4EE6-B735-1A6E919C7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38E0-74EB-4A6A-BE3E-67189961F0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415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092AF-9744-45C5-8F69-D48F2C207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92F658-2456-4287-BF68-1D71470DDC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BC1EF1-632D-4A30-AD56-4EF4D230F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50A7C0-F52B-4A4E-A15E-6D33E2EE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288C-E08C-45E1-BB00-05A75A5E2D08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FAB56B-572F-400C-90FB-96F62487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EFFBD1-A890-4FC1-B4A6-0981201B9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38E0-74EB-4A6A-BE3E-67189961F0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911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EB96DA-736E-4E88-89F2-980BB36B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623366-4076-4C47-9013-98547F7B3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8CC180-0332-40B5-B875-6E884CB95C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6288C-E08C-45E1-BB00-05A75A5E2D08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750E97-F7D5-46A9-B2C0-995A4E66A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9536D3-5E04-437A-9D00-63AA18461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56350"/>
            <a:ext cx="906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26D638E0-74EB-4A6A-BE3E-67189961F028}" type="slidenum">
              <a:rPr lang="ko-KR" altLang="en-US" smtClean="0"/>
              <a:pPr/>
              <a:t>‹#›</a:t>
            </a:fld>
            <a:r>
              <a:rPr lang="en-US" altLang="ko-KR" dirty="0"/>
              <a:t>/31</a:t>
            </a:r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352A734-9862-4783-A4A3-A888DC015825}"/>
              </a:ext>
            </a:extLst>
          </p:cNvPr>
          <p:cNvSpPr txBox="1">
            <a:spLocks/>
          </p:cNvSpPr>
          <p:nvPr userDrawn="1"/>
        </p:nvSpPr>
        <p:spPr>
          <a:xfrm>
            <a:off x="10767503" y="6129337"/>
            <a:ext cx="906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D638E0-74EB-4A6A-BE3E-67189961F028}" type="slidenum">
              <a:rPr lang="ko-KR" altLang="en-US" smtClean="0">
                <a:solidFill>
                  <a:srgbClr val="4472C4"/>
                </a:solidFill>
              </a:rPr>
              <a:pPr algn="r"/>
              <a:t>‹#›</a:t>
            </a:fld>
            <a:r>
              <a:rPr lang="ko-KR" altLang="en-US" dirty="0">
                <a:solidFill>
                  <a:srgbClr val="4472C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731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255D30E-29FB-4A29-A5F3-CE45BB7C1DC4}"/>
              </a:ext>
            </a:extLst>
          </p:cNvPr>
          <p:cNvSpPr txBox="1"/>
          <p:nvPr/>
        </p:nvSpPr>
        <p:spPr>
          <a:xfrm>
            <a:off x="216568" y="1571234"/>
            <a:ext cx="11758864" cy="32988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6800" b="1" spc="-300" dirty="0">
                <a:solidFill>
                  <a:srgbClr val="1995AD"/>
                </a:solidFill>
              </a:rPr>
              <a:t>Infrared Camera</a:t>
            </a:r>
          </a:p>
          <a:p>
            <a:r>
              <a:rPr lang="en-US" altLang="ko-KR" sz="6800" b="1" spc="-300" dirty="0">
                <a:solidFill>
                  <a:srgbClr val="1995AD"/>
                </a:solidFill>
              </a:rPr>
              <a:t>Sensing System</a:t>
            </a:r>
          </a:p>
          <a:p>
            <a:r>
              <a:rPr lang="en-US" altLang="ko-KR" sz="6800" b="1" spc="-300" dirty="0">
                <a:solidFill>
                  <a:srgbClr val="1995AD"/>
                </a:solidFill>
              </a:rPr>
              <a:t>Based on Artificial Intelligence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6C7E1D-7952-407E-8F48-007354E46CB6}"/>
              </a:ext>
            </a:extLst>
          </p:cNvPr>
          <p:cNvSpPr txBox="1"/>
          <p:nvPr/>
        </p:nvSpPr>
        <p:spPr>
          <a:xfrm>
            <a:off x="1676484" y="4758187"/>
            <a:ext cx="883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spc="-150" dirty="0">
                <a:solidFill>
                  <a:srgbClr val="A1D6E2"/>
                </a:solidFill>
                <a:latin typeface="+mj-lt"/>
              </a:rPr>
              <a:t>- </a:t>
            </a:r>
            <a:r>
              <a:rPr lang="ko-KR" altLang="en-US" sz="2000" spc="-150" dirty="0">
                <a:solidFill>
                  <a:srgbClr val="A1D6E2"/>
                </a:solidFill>
                <a:latin typeface="+mj-lt"/>
              </a:rPr>
              <a:t>인공지능기반의 적외선 카메라 센싱 시스템 </a:t>
            </a:r>
            <a:r>
              <a:rPr lang="en-US" altLang="ko-KR" sz="2000" spc="-150" dirty="0">
                <a:solidFill>
                  <a:srgbClr val="A1D6E2"/>
                </a:solidFill>
                <a:latin typeface="+mj-lt"/>
              </a:rPr>
              <a:t>-</a:t>
            </a:r>
            <a:endParaRPr lang="ko-KR" altLang="en-US" sz="2000" spc="-150" dirty="0">
              <a:solidFill>
                <a:srgbClr val="A1D6E2"/>
              </a:solidFill>
              <a:latin typeface="+mj-lt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9777DD6-E467-4281-9E15-403D8E854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24"/>
          <a:stretch/>
        </p:blipFill>
        <p:spPr>
          <a:xfrm>
            <a:off x="7079826" y="783617"/>
            <a:ext cx="4157498" cy="29217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7FD83B-141F-4EAC-949E-08E14F4939B5}"/>
              </a:ext>
            </a:extLst>
          </p:cNvPr>
          <p:cNvSpPr txBox="1"/>
          <p:nvPr/>
        </p:nvSpPr>
        <p:spPr>
          <a:xfrm>
            <a:off x="7653959" y="1659533"/>
            <a:ext cx="3009232" cy="442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ko-KR" b="1" spc="-150" dirty="0">
                <a:solidFill>
                  <a:schemeClr val="tx2"/>
                </a:solidFill>
                <a:latin typeface="+mj-lt"/>
              </a:rPr>
              <a:t>INTERIM ANNOUNCEMENT</a:t>
            </a:r>
            <a:endParaRPr lang="ko-KR" altLang="en-US" b="1" spc="-15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BB4D65-DD55-4DA7-B34B-67AF2B9FB220}"/>
              </a:ext>
            </a:extLst>
          </p:cNvPr>
          <p:cNvSpPr txBox="1"/>
          <p:nvPr/>
        </p:nvSpPr>
        <p:spPr>
          <a:xfrm>
            <a:off x="2388311" y="5308822"/>
            <a:ext cx="7415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spc="-150" dirty="0">
                <a:solidFill>
                  <a:schemeClr val="tx2"/>
                </a:solidFill>
                <a:latin typeface="+mj-lt"/>
              </a:rPr>
              <a:t>20192 Capstone</a:t>
            </a:r>
            <a:r>
              <a:rPr lang="ko-KR" altLang="en-US" sz="2000" spc="-15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ko-KR" sz="2000" spc="-150" dirty="0">
                <a:solidFill>
                  <a:schemeClr val="tx2"/>
                </a:solidFill>
                <a:latin typeface="+mj-lt"/>
              </a:rPr>
              <a:t>Design Project 1 - Team7</a:t>
            </a:r>
            <a:endParaRPr lang="ko-KR" altLang="en-US" sz="2000" spc="-15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3169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0A8B9C3-DA78-4CC3-9B72-0A352AB70A4D}"/>
              </a:ext>
            </a:extLst>
          </p:cNvPr>
          <p:cNvSpPr/>
          <p:nvPr/>
        </p:nvSpPr>
        <p:spPr>
          <a:xfrm>
            <a:off x="1031133" y="1336559"/>
            <a:ext cx="9766570" cy="50861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CBF450-F64B-4726-BC59-170C5963961A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A9DD2-16E3-4CF0-8A6F-821220AC6F1E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Design</a:t>
            </a:r>
            <a:endParaRPr lang="ko-KR" altLang="en-US" sz="12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544BF2-1434-4930-896E-E924207701AC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9D55B8-F552-4034-8586-EAE36000B9D5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6D5B6D-435C-4070-96BD-5FE64CC3FF0A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7E95A91-0354-464C-8ECA-348BFCE34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443" y="1914354"/>
            <a:ext cx="8705114" cy="393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E8060F-0A05-4C15-8E05-F263FFFEA5F5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F72AA95-D3E1-4251-BDCE-B391C386F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6741" y="4832415"/>
            <a:ext cx="293582" cy="2935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7ED4EC-A34D-46B1-91CA-0699B388311D}"/>
              </a:ext>
            </a:extLst>
          </p:cNvPr>
          <p:cNvSpPr txBox="1"/>
          <p:nvPr/>
        </p:nvSpPr>
        <p:spPr>
          <a:xfrm>
            <a:off x="1181586" y="334649"/>
            <a:ext cx="35413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Use-case Diagram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9C89B85-6403-4BDB-9C2C-E57027AB1FEB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36FCDF-BA01-4E06-A1B7-914272FFA523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CC5590-A174-4B9B-AFC4-E2141E1BC188}"/>
              </a:ext>
            </a:extLst>
          </p:cNvPr>
          <p:cNvSpPr txBox="1"/>
          <p:nvPr/>
        </p:nvSpPr>
        <p:spPr>
          <a:xfrm>
            <a:off x="11643252" y="1943914"/>
            <a:ext cx="369332" cy="1519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Requirements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34BB43-6FFB-4B8A-BCC7-9A954CDA6303}"/>
              </a:ext>
            </a:extLst>
          </p:cNvPr>
          <p:cNvSpPr txBox="1"/>
          <p:nvPr/>
        </p:nvSpPr>
        <p:spPr>
          <a:xfrm>
            <a:off x="11643252" y="3597052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472C4"/>
                </a:solidFill>
              </a:rPr>
              <a:t>Use-case Diagram</a:t>
            </a:r>
            <a:endParaRPr lang="ko-KR" altLang="en-US" sz="1200" dirty="0">
              <a:solidFill>
                <a:srgbClr val="4472C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21E83C-CC31-498F-AAC6-17ACE11D6A59}"/>
              </a:ext>
            </a:extLst>
          </p:cNvPr>
          <p:cNvSpPr txBox="1"/>
          <p:nvPr/>
        </p:nvSpPr>
        <p:spPr>
          <a:xfrm>
            <a:off x="11643252" y="5180144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Architecture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54864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76A6F1C-90F4-4F3D-B9A5-D08A6046D0F9}"/>
              </a:ext>
            </a:extLst>
          </p:cNvPr>
          <p:cNvSpPr/>
          <p:nvPr/>
        </p:nvSpPr>
        <p:spPr>
          <a:xfrm>
            <a:off x="985814" y="1498265"/>
            <a:ext cx="9698228" cy="454025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BA2253-F93F-4C78-91D0-D4FE36BE7AB4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BD6C0A-ED9B-45A7-A3D6-AAD9B5BA633D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1BF75F-0088-45A5-AC01-F5C0A502F551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1453F0-F5AF-4975-B6EF-7B9D67D77B0C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7E28D6-1BDF-4429-9EB4-14F88F86D1C7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45E40D-7003-4F2F-8BFF-3A6D45EFFF99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Overview</a:t>
            </a:r>
            <a:endParaRPr lang="ko-KR" altLang="en-US" sz="12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2B377F-4ADC-4F23-A666-50926DF7C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6741" y="6429858"/>
            <a:ext cx="293582" cy="29358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9134F71-9FDD-4061-B1FB-1D1DA588B4FD}"/>
              </a:ext>
            </a:extLst>
          </p:cNvPr>
          <p:cNvSpPr txBox="1"/>
          <p:nvPr/>
        </p:nvSpPr>
        <p:spPr>
          <a:xfrm>
            <a:off x="1181586" y="334649"/>
            <a:ext cx="24583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Architecture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3AA44A-E334-4473-87F7-29196EF280F6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874585-337C-42B1-A29C-4063AB40A949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98837A-98B7-4631-8CC1-0CC94EAE68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3" t="24948" r="9692" b="16667"/>
          <a:stretch/>
        </p:blipFill>
        <p:spPr>
          <a:xfrm>
            <a:off x="1244114" y="1873016"/>
            <a:ext cx="9181628" cy="37907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394E7D-5A42-4A13-90B7-3A97BBAB951E}"/>
              </a:ext>
            </a:extLst>
          </p:cNvPr>
          <p:cNvSpPr txBox="1"/>
          <p:nvPr/>
        </p:nvSpPr>
        <p:spPr>
          <a:xfrm>
            <a:off x="11643252" y="1943914"/>
            <a:ext cx="369332" cy="1519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Requirements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1CF51D-1A21-4D08-ABE9-6E8A76C8D7C1}"/>
              </a:ext>
            </a:extLst>
          </p:cNvPr>
          <p:cNvSpPr txBox="1"/>
          <p:nvPr/>
        </p:nvSpPr>
        <p:spPr>
          <a:xfrm>
            <a:off x="11643252" y="3597052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Use-case Diagram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BFDBFC-0264-470E-B338-763687EE3F46}"/>
              </a:ext>
            </a:extLst>
          </p:cNvPr>
          <p:cNvSpPr txBox="1"/>
          <p:nvPr/>
        </p:nvSpPr>
        <p:spPr>
          <a:xfrm>
            <a:off x="11643252" y="5180144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472C4"/>
                </a:solidFill>
              </a:rPr>
              <a:t>Architecture</a:t>
            </a:r>
            <a:endParaRPr lang="ko-KR" altLang="en-US" sz="1200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15007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16B9FF-BFE8-42B6-80D7-6199B1A8ACE7}"/>
              </a:ext>
            </a:extLst>
          </p:cNvPr>
          <p:cNvSpPr txBox="1"/>
          <p:nvPr/>
        </p:nvSpPr>
        <p:spPr>
          <a:xfrm>
            <a:off x="489352" y="228588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C64C7-9E81-4C94-A59E-002D2BA5C84F}"/>
              </a:ext>
            </a:extLst>
          </p:cNvPr>
          <p:cNvSpPr txBox="1"/>
          <p:nvPr/>
        </p:nvSpPr>
        <p:spPr>
          <a:xfrm>
            <a:off x="4935800" y="2705895"/>
            <a:ext cx="252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 dirty="0">
                <a:solidFill>
                  <a:schemeClr val="tx2"/>
                </a:solidFill>
                <a:latin typeface="+mn-ea"/>
              </a:rPr>
              <a:t>Implement</a:t>
            </a:r>
            <a:endParaRPr lang="ko-KR" altLang="en-US" sz="3200" spc="30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783881-95D0-4936-AD8A-205142966DC7}"/>
              </a:ext>
            </a:extLst>
          </p:cNvPr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rgbClr val="1995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E936391-F8E1-4087-B386-9AE89B71A94F}"/>
              </a:ext>
            </a:extLst>
          </p:cNvPr>
          <p:cNvSpPr txBox="1"/>
          <p:nvPr/>
        </p:nvSpPr>
        <p:spPr>
          <a:xfrm>
            <a:off x="1343913" y="3588032"/>
            <a:ext cx="4405232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300" dirty="0">
                <a:solidFill>
                  <a:srgbClr val="1995AD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Development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300" dirty="0">
                <a:solidFill>
                  <a:srgbClr val="1995AD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Problem</a:t>
            </a:r>
            <a:endParaRPr lang="ko-KR" altLang="en-US" sz="1600" spc="300" dirty="0">
              <a:solidFill>
                <a:srgbClr val="1995AD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F6559F-18F7-44B0-A625-0098FDC885B1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68B214-D8FA-453C-9FCA-AF93DD297280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Implement</a:t>
            </a:r>
            <a:endParaRPr lang="ko-KR" altLang="en-US" sz="12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CEB96B-A16F-43B2-9203-BF5A64503B5D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E6FE9-01A0-416B-A2FC-57E379075EB8}"/>
              </a:ext>
            </a:extLst>
          </p:cNvPr>
          <p:cNvSpPr txBox="1"/>
          <p:nvPr/>
        </p:nvSpPr>
        <p:spPr>
          <a:xfrm>
            <a:off x="11643252" y="1914354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Development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75A5DB-0672-4694-BA76-275C85CBFF36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C3629B-1033-47B6-8B8D-D2BFB32E2D25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91E031-A19A-4A41-B6FF-A54C64DD6FB2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BBF864-69D6-4DC9-B100-2648985C7C43}"/>
              </a:ext>
            </a:extLst>
          </p:cNvPr>
          <p:cNvSpPr txBox="1"/>
          <p:nvPr/>
        </p:nvSpPr>
        <p:spPr>
          <a:xfrm>
            <a:off x="11643252" y="3597052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Problem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89873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F6559F-18F7-44B0-A625-0098FDC885B1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68B214-D8FA-453C-9FCA-AF93DD297280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Implement</a:t>
            </a:r>
            <a:endParaRPr lang="ko-KR" altLang="en-US" sz="12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CEB96B-A16F-43B2-9203-BF5A64503B5D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75A5DB-0672-4694-BA76-275C85CBFF36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6EFBC6-D0EA-4214-B565-6D8191CE0990}"/>
              </a:ext>
            </a:extLst>
          </p:cNvPr>
          <p:cNvSpPr txBox="1"/>
          <p:nvPr/>
        </p:nvSpPr>
        <p:spPr>
          <a:xfrm>
            <a:off x="11643252" y="1947709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472C4"/>
                </a:solidFill>
              </a:rPr>
              <a:t>Development</a:t>
            </a:r>
            <a:endParaRPr lang="ko-KR" altLang="en-US" sz="1200" dirty="0">
              <a:solidFill>
                <a:srgbClr val="4472C4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C3629B-1033-47B6-8B8D-D2BFB32E2D25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7B6DCB-0404-4D83-89F6-2FC7531C465E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3D8F5F-E514-44E6-80B7-75B766962724}"/>
              </a:ext>
            </a:extLst>
          </p:cNvPr>
          <p:cNvSpPr txBox="1"/>
          <p:nvPr/>
        </p:nvSpPr>
        <p:spPr>
          <a:xfrm>
            <a:off x="1181586" y="334649"/>
            <a:ext cx="64779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Development – Object Detection 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7DB35A-0EA9-41D1-8C44-37A740713E09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C8F4D2-B155-44B5-85FF-9395DD850E62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FF77FB-D395-4BB0-806F-886E34681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70" y="1022808"/>
            <a:ext cx="6331415" cy="35614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3580613-BF68-407B-BCF2-8252749A5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973" y="2803518"/>
            <a:ext cx="6331415" cy="35614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A529B36-AC93-47B2-BC45-D74A02B78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6741" y="3169882"/>
            <a:ext cx="293582" cy="2935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95FB3D-BAA0-4A88-85F9-36A9DF54EBA7}"/>
              </a:ext>
            </a:extLst>
          </p:cNvPr>
          <p:cNvSpPr txBox="1"/>
          <p:nvPr/>
        </p:nvSpPr>
        <p:spPr>
          <a:xfrm>
            <a:off x="11643252" y="3597052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Problem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21103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1898270-862D-49F6-98CF-2BC8027B0137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C180B0-F20B-40D0-98E5-705F198501DD}"/>
              </a:ext>
            </a:extLst>
          </p:cNvPr>
          <p:cNvSpPr txBox="1"/>
          <p:nvPr/>
        </p:nvSpPr>
        <p:spPr>
          <a:xfrm>
            <a:off x="1181586" y="334649"/>
            <a:ext cx="39688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Development – GAN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8D505DD-8650-4F54-B379-BD8EE7B0D2FF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93F693-D94C-4441-961C-0A3920A59819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024171C-7A48-42B2-8DF7-6965C2D90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3" t="-302" r="54425" b="52999"/>
          <a:stretch/>
        </p:blipFill>
        <p:spPr>
          <a:xfrm>
            <a:off x="1181586" y="971280"/>
            <a:ext cx="3624435" cy="301073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17BE620-E037-4D8F-97AD-734C4D353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08" t="49902" r="51187" b="4586"/>
          <a:stretch/>
        </p:blipFill>
        <p:spPr>
          <a:xfrm>
            <a:off x="3024523" y="3596344"/>
            <a:ext cx="3700735" cy="289677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D437BE7-63FD-4A64-A8DD-BF92B3940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75" t="142" r="11880" b="52556"/>
          <a:stretch/>
        </p:blipFill>
        <p:spPr>
          <a:xfrm>
            <a:off x="5758876" y="971280"/>
            <a:ext cx="3682500" cy="30107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1BE57C-C6FE-4DC5-B057-7A6B0C9B8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89" t="47819" r="8166" b="5905"/>
          <a:stretch/>
        </p:blipFill>
        <p:spPr>
          <a:xfrm>
            <a:off x="7696153" y="3547642"/>
            <a:ext cx="3682501" cy="294547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45A1F29-585E-475D-BD23-A8706D07554C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6181C7-97E7-408C-9E2D-2E1C475F06E0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Implement</a:t>
            </a:r>
            <a:endParaRPr lang="ko-KR" altLang="en-US" sz="12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53401E-8037-42EC-BE91-6CC49F54351A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1F5A25-1EED-4758-AD09-D61A143D6057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E592AB-B91B-4F7D-9717-5083EC00D091}"/>
              </a:ext>
            </a:extLst>
          </p:cNvPr>
          <p:cNvSpPr txBox="1"/>
          <p:nvPr/>
        </p:nvSpPr>
        <p:spPr>
          <a:xfrm>
            <a:off x="11643252" y="1947709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472C4"/>
                </a:solidFill>
              </a:rPr>
              <a:t>Development</a:t>
            </a:r>
            <a:endParaRPr lang="ko-KR" altLang="en-US" sz="1200" dirty="0">
              <a:solidFill>
                <a:srgbClr val="4472C4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B0255E-D032-47AE-B211-539C61750101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3543F686-B4BB-47D7-BF03-D3706958E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6741" y="3169882"/>
            <a:ext cx="293582" cy="2935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B425CF-5BC0-48EC-A7E4-BA08F253CB2C}"/>
              </a:ext>
            </a:extLst>
          </p:cNvPr>
          <p:cNvSpPr txBox="1"/>
          <p:nvPr/>
        </p:nvSpPr>
        <p:spPr>
          <a:xfrm>
            <a:off x="11643252" y="3597052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Problem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82666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1898270-862D-49F6-98CF-2BC8027B0137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C180B0-F20B-40D0-98E5-705F198501DD}"/>
              </a:ext>
            </a:extLst>
          </p:cNvPr>
          <p:cNvSpPr txBox="1"/>
          <p:nvPr/>
        </p:nvSpPr>
        <p:spPr>
          <a:xfrm>
            <a:off x="1181586" y="334649"/>
            <a:ext cx="49873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Development – Web Page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8D505DD-8650-4F54-B379-BD8EE7B0D2FF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93F693-D94C-4441-961C-0A3920A59819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45A1F29-585E-475D-BD23-A8706D07554C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6181C7-97E7-408C-9E2D-2E1C475F06E0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Implement</a:t>
            </a:r>
            <a:endParaRPr lang="ko-KR" altLang="en-US" sz="12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53401E-8037-42EC-BE91-6CC49F54351A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1F5A25-1EED-4758-AD09-D61A143D6057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E592AB-B91B-4F7D-9717-5083EC00D091}"/>
              </a:ext>
            </a:extLst>
          </p:cNvPr>
          <p:cNvSpPr txBox="1"/>
          <p:nvPr/>
        </p:nvSpPr>
        <p:spPr>
          <a:xfrm>
            <a:off x="11643252" y="1947709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472C4"/>
                </a:solidFill>
              </a:rPr>
              <a:t>Development</a:t>
            </a:r>
            <a:endParaRPr lang="ko-KR" altLang="en-US" sz="1200" dirty="0">
              <a:solidFill>
                <a:srgbClr val="4472C4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B0255E-D032-47AE-B211-539C61750101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3543F686-B4BB-47D7-BF03-D3706958E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6741" y="3169882"/>
            <a:ext cx="293582" cy="2935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50ADDE-47EB-4328-83E7-0E61AAD61518}"/>
              </a:ext>
            </a:extLst>
          </p:cNvPr>
          <p:cNvSpPr txBox="1"/>
          <p:nvPr/>
        </p:nvSpPr>
        <p:spPr>
          <a:xfrm>
            <a:off x="11643252" y="3597052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Problem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8C1E79-FCE5-4556-9F8C-CC9A4D0EE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6" r="1959" b="5361"/>
          <a:stretch/>
        </p:blipFill>
        <p:spPr>
          <a:xfrm>
            <a:off x="985814" y="1022808"/>
            <a:ext cx="10202759" cy="533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6238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3E1FA2B-1B0F-4E2F-880E-A178E953A00F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CD0B9B-FB52-46CA-B7BF-BB4BC7863DC0}"/>
              </a:ext>
            </a:extLst>
          </p:cNvPr>
          <p:cNvSpPr txBox="1"/>
          <p:nvPr/>
        </p:nvSpPr>
        <p:spPr>
          <a:xfrm>
            <a:off x="1181586" y="334649"/>
            <a:ext cx="40089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Development – App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E298B0-EF70-4C19-96F4-D43446326336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C6B4AC-2574-4A86-87ED-B6DAC211DBD1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788DFD-6B82-4F83-8919-8B25FCFDFD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09" t="10054" r="18004" b="11495"/>
          <a:stretch/>
        </p:blipFill>
        <p:spPr>
          <a:xfrm>
            <a:off x="1118958" y="1790258"/>
            <a:ext cx="2243995" cy="38703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DEE098-5F40-4905-B43C-4AAEA253EF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60" t="9366" r="17469" b="10951"/>
          <a:stretch/>
        </p:blipFill>
        <p:spPr>
          <a:xfrm>
            <a:off x="3724519" y="1799609"/>
            <a:ext cx="2251259" cy="38703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B002E7-0E64-4715-958C-18B3306F05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48" t="9620" r="17784" b="11930"/>
          <a:stretch/>
        </p:blipFill>
        <p:spPr>
          <a:xfrm>
            <a:off x="6337345" y="1799609"/>
            <a:ext cx="2251259" cy="38703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BF7DCE-B2BB-423E-87A4-F15216A816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653" t="10438" r="17678" b="11111"/>
          <a:stretch/>
        </p:blipFill>
        <p:spPr>
          <a:xfrm>
            <a:off x="8952348" y="1790257"/>
            <a:ext cx="2251259" cy="38703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7A4DDD-E550-4684-B72D-412582C9B855}"/>
              </a:ext>
            </a:extLst>
          </p:cNvPr>
          <p:cNvSpPr txBox="1"/>
          <p:nvPr/>
        </p:nvSpPr>
        <p:spPr>
          <a:xfrm>
            <a:off x="1118389" y="1403190"/>
            <a:ext cx="1415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4472C4"/>
                </a:solidFill>
                <a:ea typeface="Noto Sans CJK KR Thin" panose="020B0200000000000000" pitchFamily="34" charset="-127"/>
                <a:cs typeface="Arial" panose="020B0604020202020204" pitchFamily="34" charset="0"/>
              </a:rPr>
              <a:t>Original</a:t>
            </a:r>
            <a:endParaRPr lang="ko-KR" altLang="en-US" sz="1200" spc="300" dirty="0">
              <a:solidFill>
                <a:srgbClr val="4472C4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E3EE0B-0D22-4FEE-B2C4-B5BBDFF7AF96}"/>
              </a:ext>
            </a:extLst>
          </p:cNvPr>
          <p:cNvSpPr txBox="1"/>
          <p:nvPr/>
        </p:nvSpPr>
        <p:spPr>
          <a:xfrm>
            <a:off x="3724519" y="1413234"/>
            <a:ext cx="1415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4472C4"/>
                </a:solidFill>
                <a:ea typeface="Noto Sans CJK KR Thin" panose="020B0200000000000000" pitchFamily="34" charset="-127"/>
                <a:cs typeface="Arial" panose="020B0604020202020204" pitchFamily="34" charset="0"/>
              </a:rPr>
              <a:t>Grayscale</a:t>
            </a:r>
            <a:endParaRPr lang="ko-KR" altLang="en-US" sz="1200" spc="300" dirty="0">
              <a:solidFill>
                <a:srgbClr val="4472C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C26AE1-BBFE-4E17-8029-981CDAEFBB14}"/>
              </a:ext>
            </a:extLst>
          </p:cNvPr>
          <p:cNvSpPr txBox="1"/>
          <p:nvPr/>
        </p:nvSpPr>
        <p:spPr>
          <a:xfrm>
            <a:off x="6337345" y="1403189"/>
            <a:ext cx="1415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4472C4"/>
                </a:solidFill>
                <a:ea typeface="Noto Sans CJK KR Thin" panose="020B0200000000000000" pitchFamily="34" charset="-127"/>
                <a:cs typeface="Arial" panose="020B0604020202020204" pitchFamily="34" charset="0"/>
              </a:rPr>
              <a:t>Colorized</a:t>
            </a:r>
            <a:endParaRPr lang="ko-KR" altLang="en-US" sz="1200" spc="300" dirty="0">
              <a:solidFill>
                <a:srgbClr val="4472C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0DF834-688D-41AC-8C43-8CA6915B2255}"/>
              </a:ext>
            </a:extLst>
          </p:cNvPr>
          <p:cNvSpPr txBox="1"/>
          <p:nvPr/>
        </p:nvSpPr>
        <p:spPr>
          <a:xfrm>
            <a:off x="8943475" y="1403188"/>
            <a:ext cx="1415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4472C4"/>
                </a:solidFill>
                <a:ea typeface="Noto Sans CJK KR Thin" panose="020B0200000000000000" pitchFamily="34" charset="-127"/>
                <a:cs typeface="Arial" panose="020B0604020202020204" pitchFamily="34" charset="0"/>
              </a:rPr>
              <a:t>YOLO</a:t>
            </a:r>
            <a:endParaRPr lang="ko-KR" altLang="en-US" sz="1200" spc="300" dirty="0">
              <a:solidFill>
                <a:srgbClr val="4472C4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1F9F03-6B6B-4152-BB59-6F93C374A2A3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0DBC0D-E2CD-4A17-B244-B7DE3446569C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Implement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8E2DF9-A869-4CA7-9C38-FEBB76C92314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1E4F630-2913-4420-80D6-95A59C6B9860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4650E-5570-463B-BDCE-49B3C79F4983}"/>
              </a:ext>
            </a:extLst>
          </p:cNvPr>
          <p:cNvSpPr txBox="1"/>
          <p:nvPr/>
        </p:nvSpPr>
        <p:spPr>
          <a:xfrm>
            <a:off x="11643252" y="1947709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472C4"/>
                </a:solidFill>
              </a:rPr>
              <a:t>Development</a:t>
            </a:r>
            <a:endParaRPr lang="ko-KR" altLang="en-US" sz="1200" dirty="0">
              <a:solidFill>
                <a:srgbClr val="4472C4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20A6077-6AD5-4443-B735-B65CE20CF336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C54F643-A000-47D2-9C25-34D04C169F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6741" y="3169882"/>
            <a:ext cx="293582" cy="29358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C243CB6-2C76-4842-BC1B-F7B6A5AE1E7A}"/>
              </a:ext>
            </a:extLst>
          </p:cNvPr>
          <p:cNvSpPr txBox="1"/>
          <p:nvPr/>
        </p:nvSpPr>
        <p:spPr>
          <a:xfrm>
            <a:off x="11643252" y="3597052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Problem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97440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추출 3">
            <a:extLst>
              <a:ext uri="{FF2B5EF4-FFF2-40B4-BE49-F238E27FC236}">
                <a16:creationId xmlns:a16="http://schemas.microsoft.com/office/drawing/2014/main" id="{5DD82031-4272-4388-A911-F2731BDBEC48}"/>
              </a:ext>
            </a:extLst>
          </p:cNvPr>
          <p:cNvSpPr/>
          <p:nvPr/>
        </p:nvSpPr>
        <p:spPr>
          <a:xfrm rot="17259993">
            <a:off x="3720080" y="2220019"/>
            <a:ext cx="369332" cy="512115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A84E0D2-F576-497A-AD52-7BFA78D93F5A}"/>
              </a:ext>
            </a:extLst>
          </p:cNvPr>
          <p:cNvSpPr/>
          <p:nvPr/>
        </p:nvSpPr>
        <p:spPr>
          <a:xfrm>
            <a:off x="3970254" y="4358010"/>
            <a:ext cx="3804878" cy="6988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E67E17-8D58-4B15-9BDC-FEDA82EF2792}"/>
              </a:ext>
            </a:extLst>
          </p:cNvPr>
          <p:cNvSpPr/>
          <p:nvPr/>
        </p:nvSpPr>
        <p:spPr>
          <a:xfrm>
            <a:off x="3970254" y="2223082"/>
            <a:ext cx="5645781" cy="6988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4921B4-42FA-409E-A283-17C6E945AD2F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626AD0-FB3E-4989-A34C-70912BA8E28F}"/>
              </a:ext>
            </a:extLst>
          </p:cNvPr>
          <p:cNvSpPr txBox="1"/>
          <p:nvPr/>
        </p:nvSpPr>
        <p:spPr>
          <a:xfrm>
            <a:off x="1181586" y="334649"/>
            <a:ext cx="17123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Problem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50AB02-8207-4088-96D9-E144A498C863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52FF23-1870-4254-A69A-C9864BE25BA9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61D105-ACB0-4CB1-AFFA-0D552858AAF7}"/>
              </a:ext>
            </a:extLst>
          </p:cNvPr>
          <p:cNvSpPr txBox="1"/>
          <p:nvPr/>
        </p:nvSpPr>
        <p:spPr>
          <a:xfrm>
            <a:off x="4142503" y="2401729"/>
            <a:ext cx="5299383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300" dirty="0">
                <a:solidFill>
                  <a:srgbClr val="4472C4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Slow Speed through Computer Performance</a:t>
            </a:r>
            <a:endParaRPr lang="ko-KR" altLang="en-US" sz="1400" spc="300" dirty="0">
              <a:solidFill>
                <a:srgbClr val="4472C4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184B3-2EAA-448E-B396-B1813C255112}"/>
              </a:ext>
            </a:extLst>
          </p:cNvPr>
          <p:cNvSpPr txBox="1"/>
          <p:nvPr/>
        </p:nvSpPr>
        <p:spPr>
          <a:xfrm>
            <a:off x="4142502" y="4536657"/>
            <a:ext cx="3412710" cy="33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300" dirty="0">
                <a:solidFill>
                  <a:srgbClr val="4472C4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Slow Communication Speed</a:t>
            </a:r>
            <a:endParaRPr lang="ko-KR" altLang="en-US" sz="1400" spc="300" dirty="0">
              <a:solidFill>
                <a:srgbClr val="4472C4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id="{E926DF02-A6EA-4547-B5BE-84A76E606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23" y="1710967"/>
            <a:ext cx="1665030" cy="1665030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FC159F4B-C3D8-4CC8-9821-A68B8DF49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27" y="3851399"/>
            <a:ext cx="1712085" cy="1712085"/>
          </a:xfrm>
          <a:prstGeom prst="rect">
            <a:avLst/>
          </a:prstGeom>
        </p:spPr>
      </p:pic>
      <p:sp>
        <p:nvSpPr>
          <p:cNvPr id="30" name="순서도: 추출 29">
            <a:extLst>
              <a:ext uri="{FF2B5EF4-FFF2-40B4-BE49-F238E27FC236}">
                <a16:creationId xmlns:a16="http://schemas.microsoft.com/office/drawing/2014/main" id="{D707F164-A778-448B-B186-4B5E53292C23}"/>
              </a:ext>
            </a:extLst>
          </p:cNvPr>
          <p:cNvSpPr/>
          <p:nvPr/>
        </p:nvSpPr>
        <p:spPr>
          <a:xfrm rot="17259993">
            <a:off x="3720081" y="4280599"/>
            <a:ext cx="369332" cy="512115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AFEA34-E944-44EB-8447-1B52B12F93B7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CBC7ADA-E005-47A0-8C58-EE568DE6C6D9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7A46DC-A347-4580-B2AB-8FF18EB892A6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Future Schedule</a:t>
            </a:r>
            <a:endParaRPr lang="ko-KR" altLang="en-US" sz="12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5B6143-E0E1-402A-9B5F-D82D558D5877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7C4AAA3-4F4D-4136-B852-4E3628A93E37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76C9CF4A-6A26-41CB-91FC-92CA2FE06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6741" y="4832415"/>
            <a:ext cx="293582" cy="29358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EB7B810-5110-4AD3-AEDB-38A1773AF064}"/>
              </a:ext>
            </a:extLst>
          </p:cNvPr>
          <p:cNvSpPr txBox="1"/>
          <p:nvPr/>
        </p:nvSpPr>
        <p:spPr>
          <a:xfrm>
            <a:off x="11643252" y="1947709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Development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98E500-3562-43E8-8A02-716F18D6CD72}"/>
              </a:ext>
            </a:extLst>
          </p:cNvPr>
          <p:cNvSpPr txBox="1"/>
          <p:nvPr/>
        </p:nvSpPr>
        <p:spPr>
          <a:xfrm>
            <a:off x="11643252" y="3597052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472C4"/>
                </a:solidFill>
              </a:rPr>
              <a:t>Problem</a:t>
            </a:r>
            <a:endParaRPr lang="ko-KR" altLang="en-US" sz="1200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81312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16B9FF-BFE8-42B6-80D7-6199B1A8ACE7}"/>
              </a:ext>
            </a:extLst>
          </p:cNvPr>
          <p:cNvSpPr txBox="1"/>
          <p:nvPr/>
        </p:nvSpPr>
        <p:spPr>
          <a:xfrm>
            <a:off x="489352" y="228588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004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C64C7-9E81-4C94-A59E-002D2BA5C84F}"/>
              </a:ext>
            </a:extLst>
          </p:cNvPr>
          <p:cNvSpPr txBox="1"/>
          <p:nvPr/>
        </p:nvSpPr>
        <p:spPr>
          <a:xfrm>
            <a:off x="6022636" y="2705895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 dirty="0">
                <a:solidFill>
                  <a:schemeClr val="tx2"/>
                </a:solidFill>
                <a:latin typeface="+mn-ea"/>
              </a:rPr>
              <a:t>Effect</a:t>
            </a:r>
            <a:endParaRPr lang="ko-KR" altLang="en-US" sz="3200" spc="30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783881-95D0-4936-AD8A-205142966DC7}"/>
              </a:ext>
            </a:extLst>
          </p:cNvPr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rgbClr val="1995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B4A5EF-343B-4858-85F9-3B87B21C5263}"/>
              </a:ext>
            </a:extLst>
          </p:cNvPr>
          <p:cNvSpPr txBox="1"/>
          <p:nvPr/>
        </p:nvSpPr>
        <p:spPr>
          <a:xfrm>
            <a:off x="1343913" y="3588032"/>
            <a:ext cx="4405232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300" dirty="0">
                <a:solidFill>
                  <a:srgbClr val="1995AD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Merits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300" dirty="0">
                <a:solidFill>
                  <a:srgbClr val="1995AD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Expected Effect</a:t>
            </a:r>
            <a:endParaRPr lang="ko-KR" altLang="en-US" sz="1600" spc="300" dirty="0">
              <a:solidFill>
                <a:srgbClr val="1995AD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C894B-F74D-44C8-9F9C-F2C099036E1A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F87C5-4959-4B16-9111-AA0E662B0ECC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Effect</a:t>
            </a:r>
            <a:endParaRPr lang="ko-KR" altLang="en-US" sz="12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9406FE-D87D-4C69-8824-79928ABDEC7A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E3F38D-5B11-40F7-B203-E27F4006FBCC}"/>
              </a:ext>
            </a:extLst>
          </p:cNvPr>
          <p:cNvSpPr txBox="1"/>
          <p:nvPr/>
        </p:nvSpPr>
        <p:spPr>
          <a:xfrm>
            <a:off x="11643252" y="1914354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Merits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6AD2FE-E4F0-4C57-871F-AC6897231DA0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A28F2C-0AB4-47EB-891F-591A1934780D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22FEA0-A315-4F1D-AA70-6488E098BAC6}"/>
              </a:ext>
            </a:extLst>
          </p:cNvPr>
          <p:cNvSpPr txBox="1"/>
          <p:nvPr/>
        </p:nvSpPr>
        <p:spPr>
          <a:xfrm>
            <a:off x="11643252" y="3597053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Expected Effect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5D1403-6AEB-48BC-AB29-7F368CDD2CFD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10230255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B779690-4FED-46D8-BE5E-84430F80F0A1}"/>
              </a:ext>
            </a:extLst>
          </p:cNvPr>
          <p:cNvSpPr/>
          <p:nvPr/>
        </p:nvSpPr>
        <p:spPr>
          <a:xfrm>
            <a:off x="1431248" y="1066830"/>
            <a:ext cx="9297712" cy="533396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C894B-F74D-44C8-9F9C-F2C099036E1A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F87C5-4959-4B16-9111-AA0E662B0ECC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Effect</a:t>
            </a:r>
            <a:endParaRPr lang="ko-KR" altLang="en-US" sz="12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9406FE-D87D-4C69-8824-79928ABDEC7A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6AD2FE-E4F0-4C57-871F-AC6897231DA0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A28F2C-0AB4-47EB-891F-591A1934780D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FACF1-C75F-44DC-AA3D-A53F0C81D435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3E90196-9D52-4668-8970-E6B33B225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6741" y="3169882"/>
            <a:ext cx="293582" cy="2935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EDB417-18AF-4B53-A387-E3437062866E}"/>
              </a:ext>
            </a:extLst>
          </p:cNvPr>
          <p:cNvSpPr txBox="1"/>
          <p:nvPr/>
        </p:nvSpPr>
        <p:spPr>
          <a:xfrm>
            <a:off x="1181586" y="334649"/>
            <a:ext cx="13596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Merits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F211F1-9B89-41A9-8DAE-62DCEBA70BD6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86D69F-5758-4FC0-898F-0B1F4DF3E5CF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9B5EE44-2D00-485E-A1BE-B959FC1568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8" t="6666" r="22322" b="6666"/>
          <a:stretch/>
        </p:blipFill>
        <p:spPr>
          <a:xfrm>
            <a:off x="3308707" y="1264708"/>
            <a:ext cx="5574585" cy="49491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A2D97A5-461B-471D-81C4-77185F8E802F}"/>
              </a:ext>
            </a:extLst>
          </p:cNvPr>
          <p:cNvSpPr txBox="1"/>
          <p:nvPr/>
        </p:nvSpPr>
        <p:spPr>
          <a:xfrm>
            <a:off x="11643252" y="1914354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472C4"/>
                </a:solidFill>
              </a:rPr>
              <a:t>Merits</a:t>
            </a:r>
            <a:endParaRPr lang="ko-KR" altLang="en-US" sz="1200" dirty="0">
              <a:solidFill>
                <a:srgbClr val="4472C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3573A2-63E5-4133-BD7B-11A6383BE9B3}"/>
              </a:ext>
            </a:extLst>
          </p:cNvPr>
          <p:cNvSpPr txBox="1"/>
          <p:nvPr/>
        </p:nvSpPr>
        <p:spPr>
          <a:xfrm>
            <a:off x="11643252" y="3597053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Expected Effect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30968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B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0BD250-0E98-4DF1-B0B8-EEBA9674A449}"/>
              </a:ext>
            </a:extLst>
          </p:cNvPr>
          <p:cNvSpPr txBox="1"/>
          <p:nvPr/>
        </p:nvSpPr>
        <p:spPr>
          <a:xfrm>
            <a:off x="338006" y="252753"/>
            <a:ext cx="1166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B84B1"/>
                </a:solidFill>
              </a:rPr>
              <a:t>C</a:t>
            </a:r>
            <a:r>
              <a:rPr lang="en-US" altLang="ko-KR" b="1" dirty="0">
                <a:solidFill>
                  <a:schemeClr val="bg1"/>
                </a:solidFill>
              </a:rPr>
              <a:t>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97D68B8-61D1-47D8-AA62-845A80E9E0C6}"/>
              </a:ext>
            </a:extLst>
          </p:cNvPr>
          <p:cNvCxnSpPr>
            <a:cxnSpLocks/>
          </p:cNvCxnSpPr>
          <p:nvPr/>
        </p:nvCxnSpPr>
        <p:spPr>
          <a:xfrm>
            <a:off x="378193" y="889737"/>
            <a:ext cx="141245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BEC4DD-92D4-45A7-AD0B-3DF9D4459BE9}"/>
              </a:ext>
            </a:extLst>
          </p:cNvPr>
          <p:cNvCxnSpPr>
            <a:cxnSpLocks/>
          </p:cNvCxnSpPr>
          <p:nvPr/>
        </p:nvCxnSpPr>
        <p:spPr>
          <a:xfrm>
            <a:off x="1790643" y="553330"/>
            <a:ext cx="1005828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9050C32-EB45-46BA-A1B7-A7727A2DB343}"/>
              </a:ext>
            </a:extLst>
          </p:cNvPr>
          <p:cNvCxnSpPr>
            <a:cxnSpLocks/>
          </p:cNvCxnSpPr>
          <p:nvPr/>
        </p:nvCxnSpPr>
        <p:spPr>
          <a:xfrm flipV="1">
            <a:off x="338006" y="6552412"/>
            <a:ext cx="11490826" cy="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CC48B4F-7994-487B-8B18-CC43467C76DE}"/>
              </a:ext>
            </a:extLst>
          </p:cNvPr>
          <p:cNvCxnSpPr>
            <a:cxnSpLocks/>
          </p:cNvCxnSpPr>
          <p:nvPr/>
        </p:nvCxnSpPr>
        <p:spPr>
          <a:xfrm flipV="1">
            <a:off x="1790643" y="553330"/>
            <a:ext cx="0" cy="336407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E2FC3B-5B76-495B-9E88-E5D55AB7A615}"/>
              </a:ext>
            </a:extLst>
          </p:cNvPr>
          <p:cNvGrpSpPr/>
          <p:nvPr/>
        </p:nvGrpSpPr>
        <p:grpSpPr>
          <a:xfrm>
            <a:off x="931839" y="3125895"/>
            <a:ext cx="5012033" cy="1386598"/>
            <a:chOff x="212651" y="3206557"/>
            <a:chExt cx="3085260" cy="138659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AB6A670-D18A-4209-A9BA-46881CA5B320}"/>
                </a:ext>
              </a:extLst>
            </p:cNvPr>
            <p:cNvSpPr txBox="1"/>
            <p:nvPr/>
          </p:nvSpPr>
          <p:spPr>
            <a:xfrm>
              <a:off x="586180" y="3575889"/>
              <a:ext cx="2711731" cy="1017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300" dirty="0">
                  <a:solidFill>
                    <a:srgbClr val="F1F1F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Requirements Analysis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300" dirty="0">
                  <a:solidFill>
                    <a:srgbClr val="F1F1F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Use-case Diagram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300" dirty="0">
                  <a:solidFill>
                    <a:srgbClr val="F1F1F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Architecture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2081378-66AA-4F57-9FDF-0A52F8A0840C}"/>
                </a:ext>
              </a:extLst>
            </p:cNvPr>
            <p:cNvGrpSpPr/>
            <p:nvPr/>
          </p:nvGrpSpPr>
          <p:grpSpPr>
            <a:xfrm>
              <a:off x="212651" y="3206557"/>
              <a:ext cx="3017415" cy="400110"/>
              <a:chOff x="212651" y="3255887"/>
              <a:chExt cx="3017415" cy="40011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FED40C-B130-4665-B21E-E57E835D59FC}"/>
                  </a:ext>
                </a:extLst>
              </p:cNvPr>
              <p:cNvSpPr txBox="1"/>
              <p:nvPr/>
            </p:nvSpPr>
            <p:spPr>
              <a:xfrm>
                <a:off x="212651" y="3255887"/>
                <a:ext cx="3741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5B84B1"/>
                    </a:solidFill>
                  </a:rPr>
                  <a:t>00</a:t>
                </a:r>
                <a:r>
                  <a:rPr lang="en-US" altLang="ko-KR" sz="2000" dirty="0">
                    <a:solidFill>
                      <a:srgbClr val="F1F1F2"/>
                    </a:solidFill>
                  </a:rPr>
                  <a:t>2</a:t>
                </a:r>
                <a:endParaRPr lang="ko-KR" altLang="en-US" sz="2000" dirty="0">
                  <a:solidFill>
                    <a:srgbClr val="F1F1F2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542D29-F716-40E8-89AE-656809D1774A}"/>
                  </a:ext>
                </a:extLst>
              </p:cNvPr>
              <p:cNvSpPr txBox="1"/>
              <p:nvPr/>
            </p:nvSpPr>
            <p:spPr>
              <a:xfrm>
                <a:off x="564446" y="3255887"/>
                <a:ext cx="2665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spc="300" dirty="0">
                    <a:solidFill>
                      <a:srgbClr val="F1F1F2"/>
                    </a:solidFill>
                  </a:rPr>
                  <a:t>Function</a:t>
                </a:r>
                <a:endParaRPr lang="ko-KR" altLang="en-US" sz="2000" spc="300" dirty="0">
                  <a:solidFill>
                    <a:srgbClr val="F1F1F2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712174E-72D4-43AD-8B6E-A414433C765E}"/>
              </a:ext>
            </a:extLst>
          </p:cNvPr>
          <p:cNvGrpSpPr/>
          <p:nvPr/>
        </p:nvGrpSpPr>
        <p:grpSpPr>
          <a:xfrm>
            <a:off x="6550673" y="1694537"/>
            <a:ext cx="5012033" cy="1066511"/>
            <a:chOff x="212651" y="3206557"/>
            <a:chExt cx="3085260" cy="106651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92E7289-E083-4104-BFED-76912D374B8A}"/>
                </a:ext>
              </a:extLst>
            </p:cNvPr>
            <p:cNvSpPr txBox="1"/>
            <p:nvPr/>
          </p:nvSpPr>
          <p:spPr>
            <a:xfrm>
              <a:off x="586180" y="3575889"/>
              <a:ext cx="2711731" cy="697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300" dirty="0">
                  <a:solidFill>
                    <a:srgbClr val="F1F1F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Development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300" dirty="0">
                  <a:solidFill>
                    <a:srgbClr val="F1F1F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Problem</a:t>
              </a:r>
              <a:endParaRPr lang="ko-KR" altLang="en-US" sz="1600" spc="300" dirty="0">
                <a:solidFill>
                  <a:srgbClr val="F1F1F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65D654E-2481-46C0-8C22-6A3771AE1410}"/>
                </a:ext>
              </a:extLst>
            </p:cNvPr>
            <p:cNvGrpSpPr/>
            <p:nvPr/>
          </p:nvGrpSpPr>
          <p:grpSpPr>
            <a:xfrm>
              <a:off x="212651" y="3206557"/>
              <a:ext cx="3017415" cy="400110"/>
              <a:chOff x="212651" y="3255887"/>
              <a:chExt cx="3017415" cy="40011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664D04-315A-42E6-8BDD-1FCB2553C996}"/>
                  </a:ext>
                </a:extLst>
              </p:cNvPr>
              <p:cNvSpPr txBox="1"/>
              <p:nvPr/>
            </p:nvSpPr>
            <p:spPr>
              <a:xfrm>
                <a:off x="212651" y="3255887"/>
                <a:ext cx="3741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5B84B1"/>
                    </a:solidFill>
                  </a:rPr>
                  <a:t>00</a:t>
                </a:r>
                <a:r>
                  <a:rPr lang="en-US" altLang="ko-KR" sz="2000" dirty="0">
                    <a:solidFill>
                      <a:srgbClr val="F1F1F2"/>
                    </a:solidFill>
                  </a:rPr>
                  <a:t>3</a:t>
                </a:r>
                <a:endParaRPr lang="ko-KR" altLang="en-US" sz="2000" dirty="0">
                  <a:solidFill>
                    <a:srgbClr val="F1F1F2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2111BB-8138-4B93-9508-CA2A7DD82FDD}"/>
                  </a:ext>
                </a:extLst>
              </p:cNvPr>
              <p:cNvSpPr txBox="1"/>
              <p:nvPr/>
            </p:nvSpPr>
            <p:spPr>
              <a:xfrm>
                <a:off x="564446" y="3255887"/>
                <a:ext cx="2665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spc="300" dirty="0">
                    <a:solidFill>
                      <a:srgbClr val="F1F1F2"/>
                    </a:solidFill>
                  </a:rPr>
                  <a:t>Implement</a:t>
                </a:r>
                <a:endParaRPr lang="ko-KR" altLang="en-US" sz="2000" spc="300" dirty="0">
                  <a:solidFill>
                    <a:srgbClr val="F1F1F2"/>
                  </a:solidFill>
                </a:endParaRPr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1C4E4FF-3913-450A-A7B9-930BA3510B02}"/>
              </a:ext>
            </a:extLst>
          </p:cNvPr>
          <p:cNvGrpSpPr/>
          <p:nvPr/>
        </p:nvGrpSpPr>
        <p:grpSpPr>
          <a:xfrm>
            <a:off x="6550673" y="3124475"/>
            <a:ext cx="5012033" cy="1066511"/>
            <a:chOff x="212651" y="3206557"/>
            <a:chExt cx="3085260" cy="106651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5CA8C60-EA8C-4B23-9C0F-4AB48542675C}"/>
                </a:ext>
              </a:extLst>
            </p:cNvPr>
            <p:cNvSpPr txBox="1"/>
            <p:nvPr/>
          </p:nvSpPr>
          <p:spPr>
            <a:xfrm>
              <a:off x="586180" y="3575889"/>
              <a:ext cx="2711731" cy="697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300" dirty="0">
                  <a:solidFill>
                    <a:srgbClr val="F1F1F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Merits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300" dirty="0">
                  <a:solidFill>
                    <a:srgbClr val="F1F1F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Expected Effect</a:t>
              </a:r>
              <a:endParaRPr lang="ko-KR" altLang="en-US" sz="1600" spc="300" dirty="0">
                <a:solidFill>
                  <a:srgbClr val="F1F1F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2854B71-27B1-4C7A-A236-74F14F8D382A}"/>
                </a:ext>
              </a:extLst>
            </p:cNvPr>
            <p:cNvGrpSpPr/>
            <p:nvPr/>
          </p:nvGrpSpPr>
          <p:grpSpPr>
            <a:xfrm>
              <a:off x="212651" y="3206557"/>
              <a:ext cx="3017415" cy="400110"/>
              <a:chOff x="212651" y="3255887"/>
              <a:chExt cx="3017415" cy="40011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71F493-B6DB-4E2D-8B89-20290C3D6785}"/>
                  </a:ext>
                </a:extLst>
              </p:cNvPr>
              <p:cNvSpPr txBox="1"/>
              <p:nvPr/>
            </p:nvSpPr>
            <p:spPr>
              <a:xfrm>
                <a:off x="212651" y="3255887"/>
                <a:ext cx="3741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5B84B1"/>
                    </a:solidFill>
                  </a:rPr>
                  <a:t>00</a:t>
                </a:r>
                <a:r>
                  <a:rPr lang="en-US" altLang="ko-KR" sz="2000" dirty="0">
                    <a:solidFill>
                      <a:srgbClr val="F1F1F2"/>
                    </a:solidFill>
                  </a:rPr>
                  <a:t>4</a:t>
                </a:r>
                <a:endParaRPr lang="ko-KR" altLang="en-US" sz="2000" dirty="0">
                  <a:solidFill>
                    <a:srgbClr val="F1F1F2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035AB15-014F-4A42-A55D-8A8714C3F396}"/>
                  </a:ext>
                </a:extLst>
              </p:cNvPr>
              <p:cNvSpPr txBox="1"/>
              <p:nvPr/>
            </p:nvSpPr>
            <p:spPr>
              <a:xfrm>
                <a:off x="564446" y="3255887"/>
                <a:ext cx="2665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spc="300" dirty="0">
                    <a:solidFill>
                      <a:srgbClr val="F1F1F2"/>
                    </a:solidFill>
                  </a:rPr>
                  <a:t>Effect</a:t>
                </a:r>
                <a:endParaRPr lang="ko-KR" altLang="en-US" sz="2000" spc="300" dirty="0">
                  <a:solidFill>
                    <a:srgbClr val="F1F1F2"/>
                  </a:solidFill>
                </a:endParaRPr>
              </a:p>
            </p:txBody>
          </p: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1D57555-977E-477C-B1E4-EA3E8E333F5E}"/>
              </a:ext>
            </a:extLst>
          </p:cNvPr>
          <p:cNvGrpSpPr/>
          <p:nvPr/>
        </p:nvGrpSpPr>
        <p:grpSpPr>
          <a:xfrm>
            <a:off x="6550673" y="4554413"/>
            <a:ext cx="5012033" cy="1066511"/>
            <a:chOff x="212651" y="3206557"/>
            <a:chExt cx="3085260" cy="1066511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B7B1FC6-63B3-46B8-BA39-4311CE65E980}"/>
                </a:ext>
              </a:extLst>
            </p:cNvPr>
            <p:cNvSpPr txBox="1"/>
            <p:nvPr/>
          </p:nvSpPr>
          <p:spPr>
            <a:xfrm>
              <a:off x="586180" y="3575889"/>
              <a:ext cx="2711731" cy="697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300" dirty="0">
                  <a:solidFill>
                    <a:srgbClr val="F1F1F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Schedule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300" dirty="0">
                  <a:solidFill>
                    <a:srgbClr val="F1F1F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Future Task</a:t>
              </a:r>
              <a:endParaRPr lang="ko-KR" altLang="en-US" sz="1600" spc="300" dirty="0">
                <a:solidFill>
                  <a:srgbClr val="F1F1F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67BE998-E54D-4F5E-8537-A297351280C7}"/>
                </a:ext>
              </a:extLst>
            </p:cNvPr>
            <p:cNvGrpSpPr/>
            <p:nvPr/>
          </p:nvGrpSpPr>
          <p:grpSpPr>
            <a:xfrm>
              <a:off x="212651" y="3206557"/>
              <a:ext cx="3017415" cy="400110"/>
              <a:chOff x="212651" y="3255887"/>
              <a:chExt cx="3017415" cy="400110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BBBAE3A-5E74-43F0-A22F-4F987C56F34D}"/>
                  </a:ext>
                </a:extLst>
              </p:cNvPr>
              <p:cNvSpPr txBox="1"/>
              <p:nvPr/>
            </p:nvSpPr>
            <p:spPr>
              <a:xfrm>
                <a:off x="212651" y="3255887"/>
                <a:ext cx="3741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5B84B1"/>
                    </a:solidFill>
                  </a:rPr>
                  <a:t>00</a:t>
                </a:r>
                <a:r>
                  <a:rPr lang="en-US" altLang="ko-KR" sz="2000" dirty="0">
                    <a:solidFill>
                      <a:srgbClr val="F1F1F2"/>
                    </a:solidFill>
                  </a:rPr>
                  <a:t>5</a:t>
                </a:r>
                <a:endParaRPr lang="ko-KR" altLang="en-US" sz="2000" dirty="0">
                  <a:solidFill>
                    <a:srgbClr val="F1F1F2"/>
                  </a:solidFill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9733348-727A-45EE-BB37-FF0E72DBDD5E}"/>
                  </a:ext>
                </a:extLst>
              </p:cNvPr>
              <p:cNvSpPr txBox="1"/>
              <p:nvPr/>
            </p:nvSpPr>
            <p:spPr>
              <a:xfrm>
                <a:off x="564446" y="3255887"/>
                <a:ext cx="2665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spc="300" dirty="0">
                    <a:solidFill>
                      <a:srgbClr val="F1F1F2"/>
                    </a:solidFill>
                  </a:rPr>
                  <a:t>Future Schedule</a:t>
                </a:r>
                <a:endParaRPr lang="ko-KR" altLang="en-US" sz="2000" spc="300" dirty="0">
                  <a:solidFill>
                    <a:srgbClr val="F1F1F2"/>
                  </a:solidFill>
                </a:endParaRPr>
              </a:p>
            </p:txBody>
          </p: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A77AEC4-F19B-4193-9BC0-EE23C4D14A76}"/>
              </a:ext>
            </a:extLst>
          </p:cNvPr>
          <p:cNvGrpSpPr/>
          <p:nvPr/>
        </p:nvGrpSpPr>
        <p:grpSpPr>
          <a:xfrm>
            <a:off x="924425" y="1696053"/>
            <a:ext cx="5019447" cy="1118644"/>
            <a:chOff x="212651" y="3244135"/>
            <a:chExt cx="3089824" cy="682500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F3E3FB9-D6FC-4689-8D0F-B049D4687ED7}"/>
                </a:ext>
              </a:extLst>
            </p:cNvPr>
            <p:cNvSpPr txBox="1"/>
            <p:nvPr/>
          </p:nvSpPr>
          <p:spPr>
            <a:xfrm>
              <a:off x="590744" y="3501277"/>
              <a:ext cx="2711731" cy="425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300" dirty="0">
                  <a:solidFill>
                    <a:srgbClr val="F1F1F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Identify Necessity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300" dirty="0">
                  <a:solidFill>
                    <a:srgbClr val="F1F1F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Our Project</a:t>
              </a: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3708F7FA-7AC5-49C5-9F91-8E10BAF206FF}"/>
                </a:ext>
              </a:extLst>
            </p:cNvPr>
            <p:cNvGrpSpPr/>
            <p:nvPr/>
          </p:nvGrpSpPr>
          <p:grpSpPr>
            <a:xfrm>
              <a:off x="212651" y="3244135"/>
              <a:ext cx="3017416" cy="244113"/>
              <a:chOff x="212651" y="3293465"/>
              <a:chExt cx="3017416" cy="244113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1F38264-DF46-4A97-A9A4-267BBCF4F543}"/>
                  </a:ext>
                </a:extLst>
              </p:cNvPr>
              <p:cNvSpPr txBox="1"/>
              <p:nvPr/>
            </p:nvSpPr>
            <p:spPr>
              <a:xfrm>
                <a:off x="212651" y="3293465"/>
                <a:ext cx="374180" cy="244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5B84B1"/>
                    </a:solidFill>
                  </a:rPr>
                  <a:t>00</a:t>
                </a:r>
                <a:r>
                  <a:rPr lang="en-US" altLang="ko-KR" sz="2000" dirty="0">
                    <a:solidFill>
                      <a:srgbClr val="F1F1F2"/>
                    </a:solidFill>
                  </a:rPr>
                  <a:t>1</a:t>
                </a:r>
                <a:endParaRPr lang="ko-KR" altLang="en-US" sz="2000" dirty="0">
                  <a:solidFill>
                    <a:srgbClr val="F1F1F2"/>
                  </a:solidFill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EC11613-3A38-48C7-AA40-76DFD0215B72}"/>
                  </a:ext>
                </a:extLst>
              </p:cNvPr>
              <p:cNvSpPr txBox="1"/>
              <p:nvPr/>
            </p:nvSpPr>
            <p:spPr>
              <a:xfrm>
                <a:off x="564446" y="3293465"/>
                <a:ext cx="2665621" cy="244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spc="300" dirty="0">
                    <a:solidFill>
                      <a:srgbClr val="F1F1F2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Arial" panose="020B0604020202020204" pitchFamily="34" charset="0"/>
                  </a:rPr>
                  <a:t>Overview</a:t>
                </a:r>
                <a:endParaRPr lang="ko-KR" altLang="en-US" sz="2000" spc="300" dirty="0">
                  <a:solidFill>
                    <a:srgbClr val="F1F1F2"/>
                  </a:solidFill>
                </a:endParaRPr>
              </a:p>
            </p:txBody>
          </p:sp>
        </p:grpSp>
      </p:grp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5C5647D7-B683-4F98-83C0-3E8C12CD1560}"/>
              </a:ext>
            </a:extLst>
          </p:cNvPr>
          <p:cNvCxnSpPr>
            <a:cxnSpLocks/>
          </p:cNvCxnSpPr>
          <p:nvPr/>
        </p:nvCxnSpPr>
        <p:spPr>
          <a:xfrm>
            <a:off x="407377" y="987676"/>
            <a:ext cx="149347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455E8D36-626B-48FF-A297-831F5FF7F484}"/>
              </a:ext>
            </a:extLst>
          </p:cNvPr>
          <p:cNvCxnSpPr>
            <a:cxnSpLocks/>
          </p:cNvCxnSpPr>
          <p:nvPr/>
        </p:nvCxnSpPr>
        <p:spPr>
          <a:xfrm>
            <a:off x="1900852" y="651269"/>
            <a:ext cx="997725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D26E9F6C-58A6-4A88-9D43-03BA960CFD7E}"/>
              </a:ext>
            </a:extLst>
          </p:cNvPr>
          <p:cNvCxnSpPr>
            <a:cxnSpLocks/>
          </p:cNvCxnSpPr>
          <p:nvPr/>
        </p:nvCxnSpPr>
        <p:spPr>
          <a:xfrm flipV="1">
            <a:off x="1900852" y="651269"/>
            <a:ext cx="0" cy="336407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4497B26-C548-422C-9294-2A4BD5F0A843}"/>
              </a:ext>
            </a:extLst>
          </p:cNvPr>
          <p:cNvCxnSpPr>
            <a:cxnSpLocks/>
          </p:cNvCxnSpPr>
          <p:nvPr/>
        </p:nvCxnSpPr>
        <p:spPr>
          <a:xfrm flipV="1">
            <a:off x="338006" y="6454042"/>
            <a:ext cx="11490826" cy="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28826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C894B-F74D-44C8-9F9C-F2C099036E1A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F87C5-4959-4B16-9111-AA0E662B0ECC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Effect</a:t>
            </a:r>
            <a:endParaRPr lang="ko-KR" altLang="en-US" sz="12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9406FE-D87D-4C69-8824-79928ABDEC7A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6AD2FE-E4F0-4C57-871F-AC6897231DA0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A28F2C-0AB4-47EB-891F-591A1934780D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299620-E6B3-4A9B-877C-97B6F84448BF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D133105-943C-444D-8B31-D620A03A6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6741" y="3169882"/>
            <a:ext cx="293582" cy="2935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14D629-17FD-4E57-867E-4A0DE0A4CC21}"/>
              </a:ext>
            </a:extLst>
          </p:cNvPr>
          <p:cNvSpPr txBox="1"/>
          <p:nvPr/>
        </p:nvSpPr>
        <p:spPr>
          <a:xfrm>
            <a:off x="1181586" y="334649"/>
            <a:ext cx="13596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Merits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BC3620-6C1A-45E4-AE5F-68184D61B8F8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71DD02-28AC-4905-B2EB-73CFE2BFE93D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F9D9F10-2344-4238-B3AB-2DFC4565F501}"/>
              </a:ext>
            </a:extLst>
          </p:cNvPr>
          <p:cNvGrpSpPr/>
          <p:nvPr/>
        </p:nvGrpSpPr>
        <p:grpSpPr>
          <a:xfrm>
            <a:off x="1654983" y="1176545"/>
            <a:ext cx="5556524" cy="5346153"/>
            <a:chOff x="2511570" y="2069247"/>
            <a:chExt cx="4101200" cy="382265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E39D3C5-FAF5-4B49-BD4B-50464C40DDD6}"/>
                </a:ext>
              </a:extLst>
            </p:cNvPr>
            <p:cNvSpPr/>
            <p:nvPr/>
          </p:nvSpPr>
          <p:spPr>
            <a:xfrm>
              <a:off x="2511570" y="2076819"/>
              <a:ext cx="2420456" cy="2420457"/>
            </a:xfrm>
            <a:prstGeom prst="ellipse">
              <a:avLst/>
            </a:prstGeom>
            <a:solidFill>
              <a:srgbClr val="A1D6E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5F9674B-BBF3-4329-B3EA-79FBC6ECA80A}"/>
                </a:ext>
              </a:extLst>
            </p:cNvPr>
            <p:cNvSpPr/>
            <p:nvPr/>
          </p:nvSpPr>
          <p:spPr>
            <a:xfrm>
              <a:off x="4192314" y="2069247"/>
              <a:ext cx="2420456" cy="2420457"/>
            </a:xfrm>
            <a:prstGeom prst="ellipse">
              <a:avLst/>
            </a:prstGeom>
            <a:solidFill>
              <a:srgbClr val="FC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0BE21E7-B486-4870-B713-018C35E0A230}"/>
                </a:ext>
              </a:extLst>
            </p:cNvPr>
            <p:cNvSpPr/>
            <p:nvPr/>
          </p:nvSpPr>
          <p:spPr>
            <a:xfrm>
              <a:off x="3351942" y="3471446"/>
              <a:ext cx="2420456" cy="2420457"/>
            </a:xfrm>
            <a:prstGeom prst="ellipse">
              <a:avLst/>
            </a:prstGeom>
            <a:solidFill>
              <a:srgbClr val="ED7D31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684B9B1-7DD8-400C-A496-A01A43F27A8B}"/>
              </a:ext>
            </a:extLst>
          </p:cNvPr>
          <p:cNvSpPr txBox="1"/>
          <p:nvPr/>
        </p:nvSpPr>
        <p:spPr>
          <a:xfrm>
            <a:off x="3159970" y="4561661"/>
            <a:ext cx="26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High Quality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Streaming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1E49DE-CC45-448B-A4D2-7D6BBF7A35EF}"/>
              </a:ext>
            </a:extLst>
          </p:cNvPr>
          <p:cNvSpPr txBox="1"/>
          <p:nvPr/>
        </p:nvSpPr>
        <p:spPr>
          <a:xfrm>
            <a:off x="4568967" y="2525750"/>
            <a:ext cx="26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Effective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Observation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BE7D11-2EBA-4C9A-B545-9ACEA442281C}"/>
              </a:ext>
            </a:extLst>
          </p:cNvPr>
          <p:cNvSpPr txBox="1"/>
          <p:nvPr/>
        </p:nvSpPr>
        <p:spPr>
          <a:xfrm>
            <a:off x="1654983" y="2512980"/>
            <a:ext cx="26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Automatic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Recognition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653313-8594-409F-9C95-294249928396}"/>
              </a:ext>
            </a:extLst>
          </p:cNvPr>
          <p:cNvSpPr txBox="1"/>
          <p:nvPr/>
        </p:nvSpPr>
        <p:spPr>
          <a:xfrm>
            <a:off x="7690276" y="3850951"/>
            <a:ext cx="327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Innovative CCTV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4B6553A-957A-4181-BC4A-B60796949380}"/>
              </a:ext>
            </a:extLst>
          </p:cNvPr>
          <p:cNvCxnSpPr/>
          <p:nvPr/>
        </p:nvCxnSpPr>
        <p:spPr>
          <a:xfrm>
            <a:off x="4433245" y="3566621"/>
            <a:ext cx="966069" cy="5202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36333B8-EB3C-4CD4-B2E8-01F4132A6E22}"/>
              </a:ext>
            </a:extLst>
          </p:cNvPr>
          <p:cNvCxnSpPr>
            <a:cxnSpLocks/>
          </p:cNvCxnSpPr>
          <p:nvPr/>
        </p:nvCxnSpPr>
        <p:spPr>
          <a:xfrm>
            <a:off x="5393807" y="4081784"/>
            <a:ext cx="246241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3FB3F5D6-1B44-4BF0-AF90-34843688848E}"/>
              </a:ext>
            </a:extLst>
          </p:cNvPr>
          <p:cNvSpPr/>
          <p:nvPr/>
        </p:nvSpPr>
        <p:spPr>
          <a:xfrm>
            <a:off x="4361245" y="350676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EDEBC9-766A-4640-B858-E9E4F5554762}"/>
              </a:ext>
            </a:extLst>
          </p:cNvPr>
          <p:cNvSpPr txBox="1"/>
          <p:nvPr/>
        </p:nvSpPr>
        <p:spPr>
          <a:xfrm>
            <a:off x="11643252" y="1914354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472C4"/>
                </a:solidFill>
              </a:rPr>
              <a:t>Merits</a:t>
            </a:r>
            <a:endParaRPr lang="ko-KR" altLang="en-US" sz="1200" dirty="0">
              <a:solidFill>
                <a:srgbClr val="4472C4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D05B02-4D4A-483D-A714-44531F81A844}"/>
              </a:ext>
            </a:extLst>
          </p:cNvPr>
          <p:cNvSpPr txBox="1"/>
          <p:nvPr/>
        </p:nvSpPr>
        <p:spPr>
          <a:xfrm>
            <a:off x="11643252" y="3597053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Expected Effect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33028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C894B-F74D-44C8-9F9C-F2C099036E1A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F87C5-4959-4B16-9111-AA0E662B0ECC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Effect</a:t>
            </a:r>
            <a:endParaRPr lang="ko-KR" altLang="en-US" sz="12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9406FE-D87D-4C69-8824-79928ABDEC7A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6AD2FE-E4F0-4C57-871F-AC6897231DA0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A28F2C-0AB4-47EB-891F-591A1934780D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299620-E6B3-4A9B-877C-97B6F84448BF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14D629-17FD-4E57-867E-4A0DE0A4CC21}"/>
              </a:ext>
            </a:extLst>
          </p:cNvPr>
          <p:cNvSpPr txBox="1"/>
          <p:nvPr/>
        </p:nvSpPr>
        <p:spPr>
          <a:xfrm>
            <a:off x="1181586" y="334649"/>
            <a:ext cx="30689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Expected Effect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BC3620-6C1A-45E4-AE5F-68184D61B8F8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71DD02-28AC-4905-B2EB-73CFE2BFE93D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1ACB9EF-87E1-4B59-A5D5-7E6DB69524D1}"/>
              </a:ext>
            </a:extLst>
          </p:cNvPr>
          <p:cNvSpPr/>
          <p:nvPr/>
        </p:nvSpPr>
        <p:spPr>
          <a:xfrm>
            <a:off x="4165045" y="4598646"/>
            <a:ext cx="5526615" cy="1066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163C5F-3242-4AB5-9F21-ED0345CABA7F}"/>
              </a:ext>
            </a:extLst>
          </p:cNvPr>
          <p:cNvSpPr/>
          <p:nvPr/>
        </p:nvSpPr>
        <p:spPr>
          <a:xfrm>
            <a:off x="4165045" y="2130074"/>
            <a:ext cx="5526615" cy="1066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3AA9559D-8477-4B50-A76B-2AC48829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609" y="4098920"/>
            <a:ext cx="4908097" cy="397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Security Advantage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B6DC22-B311-444D-BFDC-004D88C72CE5}"/>
              </a:ext>
            </a:extLst>
          </p:cNvPr>
          <p:cNvSpPr txBox="1"/>
          <p:nvPr/>
        </p:nvSpPr>
        <p:spPr>
          <a:xfrm>
            <a:off x="4165045" y="1580894"/>
            <a:ext cx="444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Economic Advantage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27996A-A641-4D17-9D57-63FEDCF67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48" y="1397098"/>
            <a:ext cx="1983890" cy="19838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2481AA-B0C1-405F-A2E0-548CAB982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48" y="3950994"/>
            <a:ext cx="1983890" cy="19838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0C80FB4-6A10-4144-96E7-E102A8FBD2F5}"/>
              </a:ext>
            </a:extLst>
          </p:cNvPr>
          <p:cNvSpPr txBox="1"/>
          <p:nvPr/>
        </p:nvSpPr>
        <p:spPr>
          <a:xfrm>
            <a:off x="4278660" y="2314684"/>
            <a:ext cx="5299383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300" dirty="0">
                <a:solidFill>
                  <a:srgbClr val="4472C4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Good performance </a:t>
            </a:r>
            <a:br>
              <a:rPr lang="en-US" altLang="ko-KR" sz="1600" spc="300" dirty="0">
                <a:solidFill>
                  <a:srgbClr val="4472C4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</a:br>
            <a:r>
              <a:rPr lang="en-US" altLang="ko-KR" sz="1600" spc="300" dirty="0">
                <a:solidFill>
                  <a:srgbClr val="4472C4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with low-cost cameras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CA5C26-44B3-4B13-A69D-246F5CA6DF23}"/>
              </a:ext>
            </a:extLst>
          </p:cNvPr>
          <p:cNvSpPr txBox="1"/>
          <p:nvPr/>
        </p:nvSpPr>
        <p:spPr>
          <a:xfrm>
            <a:off x="4278660" y="4900015"/>
            <a:ext cx="5299383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300" dirty="0">
                <a:solidFill>
                  <a:srgbClr val="4472C4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Better recognize objects at night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F63CD7-2EDA-481A-987A-7374219E024F}"/>
              </a:ext>
            </a:extLst>
          </p:cNvPr>
          <p:cNvSpPr txBox="1"/>
          <p:nvPr/>
        </p:nvSpPr>
        <p:spPr>
          <a:xfrm>
            <a:off x="11643252" y="1914354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Merits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5DC638-AE66-423C-B603-50A40A57DB32}"/>
              </a:ext>
            </a:extLst>
          </p:cNvPr>
          <p:cNvSpPr txBox="1"/>
          <p:nvPr/>
        </p:nvSpPr>
        <p:spPr>
          <a:xfrm>
            <a:off x="11643252" y="3597053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472C4"/>
                </a:solidFill>
              </a:rPr>
              <a:t>Expected Effect</a:t>
            </a:r>
            <a:endParaRPr lang="ko-KR" altLang="en-US" sz="1200" dirty="0">
              <a:solidFill>
                <a:srgbClr val="4472C4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D17295E-0E47-4072-9DF9-7898BD84A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6741" y="4832415"/>
            <a:ext cx="293582" cy="2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0231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C894B-F74D-44C8-9F9C-F2C099036E1A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F87C5-4959-4B16-9111-AA0E662B0ECC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Effect</a:t>
            </a:r>
            <a:endParaRPr lang="ko-KR" altLang="en-US" sz="12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9406FE-D87D-4C69-8824-79928ABDEC7A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6AD2FE-E4F0-4C57-871F-AC6897231DA0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A28F2C-0AB4-47EB-891F-591A1934780D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299620-E6B3-4A9B-877C-97B6F84448BF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14D629-17FD-4E57-867E-4A0DE0A4CC21}"/>
              </a:ext>
            </a:extLst>
          </p:cNvPr>
          <p:cNvSpPr txBox="1"/>
          <p:nvPr/>
        </p:nvSpPr>
        <p:spPr>
          <a:xfrm>
            <a:off x="1181586" y="334649"/>
            <a:ext cx="30689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Expected Effect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BC3620-6C1A-45E4-AE5F-68184D61B8F8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71DD02-28AC-4905-B2EB-73CFE2BFE93D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1ACB9EF-87E1-4B59-A5D5-7E6DB69524D1}"/>
              </a:ext>
            </a:extLst>
          </p:cNvPr>
          <p:cNvSpPr/>
          <p:nvPr/>
        </p:nvSpPr>
        <p:spPr>
          <a:xfrm>
            <a:off x="4165045" y="2133296"/>
            <a:ext cx="5526615" cy="1066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163C5F-3242-4AB5-9F21-ED0345CABA7F}"/>
              </a:ext>
            </a:extLst>
          </p:cNvPr>
          <p:cNvSpPr/>
          <p:nvPr/>
        </p:nvSpPr>
        <p:spPr>
          <a:xfrm>
            <a:off x="4165045" y="4714400"/>
            <a:ext cx="5526615" cy="1066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3AA9559D-8477-4B50-A76B-2AC48829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609" y="1633570"/>
            <a:ext cx="4908097" cy="397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Security Advantage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B6DC22-B311-444D-BFDC-004D88C72CE5}"/>
              </a:ext>
            </a:extLst>
          </p:cNvPr>
          <p:cNvSpPr txBox="1"/>
          <p:nvPr/>
        </p:nvSpPr>
        <p:spPr>
          <a:xfrm>
            <a:off x="4165045" y="4165220"/>
            <a:ext cx="444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Economic Advantage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27996A-A641-4D17-9D57-63FEDCF67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48" y="3981424"/>
            <a:ext cx="1983890" cy="19838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2481AA-B0C1-405F-A2E0-548CAB982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48" y="1485644"/>
            <a:ext cx="1983890" cy="19838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0C80FB4-6A10-4144-96E7-E102A8FBD2F5}"/>
              </a:ext>
            </a:extLst>
          </p:cNvPr>
          <p:cNvSpPr txBox="1"/>
          <p:nvPr/>
        </p:nvSpPr>
        <p:spPr>
          <a:xfrm>
            <a:off x="4278660" y="4899010"/>
            <a:ext cx="5299383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300" dirty="0">
                <a:solidFill>
                  <a:srgbClr val="4472C4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Good performance </a:t>
            </a:r>
            <a:br>
              <a:rPr lang="en-US" altLang="ko-KR" sz="1600" spc="300" dirty="0">
                <a:solidFill>
                  <a:srgbClr val="4472C4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</a:br>
            <a:r>
              <a:rPr lang="en-US" altLang="ko-KR" sz="1600" spc="300" dirty="0">
                <a:solidFill>
                  <a:srgbClr val="4472C4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with low-cost cameras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CA5C26-44B3-4B13-A69D-246F5CA6DF23}"/>
              </a:ext>
            </a:extLst>
          </p:cNvPr>
          <p:cNvSpPr txBox="1"/>
          <p:nvPr/>
        </p:nvSpPr>
        <p:spPr>
          <a:xfrm>
            <a:off x="4278660" y="2434665"/>
            <a:ext cx="5299383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300" dirty="0">
                <a:solidFill>
                  <a:srgbClr val="4472C4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Better recognize objects at night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F63CD7-2EDA-481A-987A-7374219E024F}"/>
              </a:ext>
            </a:extLst>
          </p:cNvPr>
          <p:cNvSpPr txBox="1"/>
          <p:nvPr/>
        </p:nvSpPr>
        <p:spPr>
          <a:xfrm>
            <a:off x="11643252" y="1914354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Merits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5DC638-AE66-423C-B603-50A40A57DB32}"/>
              </a:ext>
            </a:extLst>
          </p:cNvPr>
          <p:cNvSpPr txBox="1"/>
          <p:nvPr/>
        </p:nvSpPr>
        <p:spPr>
          <a:xfrm>
            <a:off x="11643252" y="3597053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472C4"/>
                </a:solidFill>
              </a:rPr>
              <a:t>Expected Effect</a:t>
            </a:r>
            <a:endParaRPr lang="ko-KR" altLang="en-US" sz="1200" dirty="0">
              <a:solidFill>
                <a:srgbClr val="4472C4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D17295E-0E47-4072-9DF9-7898BD84A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6741" y="4832415"/>
            <a:ext cx="293582" cy="2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6138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F4668-46F9-4CD0-B115-1180179FAA46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16B9FF-BFE8-42B6-80D7-6199B1A8ACE7}"/>
              </a:ext>
            </a:extLst>
          </p:cNvPr>
          <p:cNvSpPr txBox="1"/>
          <p:nvPr/>
        </p:nvSpPr>
        <p:spPr>
          <a:xfrm>
            <a:off x="489352" y="228588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005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C64C7-9E81-4C94-A59E-002D2BA5C84F}"/>
              </a:ext>
            </a:extLst>
          </p:cNvPr>
          <p:cNvSpPr txBox="1"/>
          <p:nvPr/>
        </p:nvSpPr>
        <p:spPr>
          <a:xfrm>
            <a:off x="3866770" y="2705895"/>
            <a:ext cx="3764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 dirty="0">
                <a:solidFill>
                  <a:schemeClr val="tx2"/>
                </a:solidFill>
                <a:latin typeface="+mn-ea"/>
              </a:rPr>
              <a:t>Future Schedule</a:t>
            </a:r>
            <a:endParaRPr lang="ko-KR" altLang="en-US" sz="3200" spc="30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783881-95D0-4936-AD8A-205142966DC7}"/>
              </a:ext>
            </a:extLst>
          </p:cNvPr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rgbClr val="1995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6465834-6B23-4B81-B94B-610A383EF07C}"/>
              </a:ext>
            </a:extLst>
          </p:cNvPr>
          <p:cNvSpPr txBox="1"/>
          <p:nvPr/>
        </p:nvSpPr>
        <p:spPr>
          <a:xfrm>
            <a:off x="1343913" y="3588032"/>
            <a:ext cx="4405232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300" dirty="0">
                <a:solidFill>
                  <a:srgbClr val="1995AD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Schedule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300" dirty="0">
                <a:solidFill>
                  <a:srgbClr val="1995AD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Future Task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BACCD1-983C-4A67-B903-53BB11F0433D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4B1256-FAD1-495F-815B-546280EA7ED0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Future Schedule</a:t>
            </a:r>
            <a:endParaRPr lang="ko-KR" altLang="en-US" sz="12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3B1874-4ACA-496C-858F-786EA0B088E4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1244F2-92C6-48E8-B66F-B3040B2D7C68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D278A6-B6FC-40A1-BCFD-B5E893718673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EF414C-5FA5-4366-B892-773968A87BF4}"/>
              </a:ext>
            </a:extLst>
          </p:cNvPr>
          <p:cNvSpPr txBox="1"/>
          <p:nvPr/>
        </p:nvSpPr>
        <p:spPr>
          <a:xfrm>
            <a:off x="11643252" y="359927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Future Task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2C883E-B9DE-4195-8ECB-CC508CFDD139}"/>
              </a:ext>
            </a:extLst>
          </p:cNvPr>
          <p:cNvSpPr txBox="1"/>
          <p:nvPr/>
        </p:nvSpPr>
        <p:spPr>
          <a:xfrm>
            <a:off x="11643252" y="1985207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Schedule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9784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04C2092C-FC9A-4ACC-BA22-514108EF48E2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31E0D-6408-4B29-9406-4E7B3AEDC8D1}"/>
              </a:ext>
            </a:extLst>
          </p:cNvPr>
          <p:cNvSpPr txBox="1"/>
          <p:nvPr/>
        </p:nvSpPr>
        <p:spPr>
          <a:xfrm>
            <a:off x="1181586" y="334649"/>
            <a:ext cx="18533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Schedule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5FCCB3-5375-4670-BC72-2C1DD2F56FA4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888730-7A73-4420-BD8F-F696820C7DBD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206E5D8-E130-44C3-9FAD-16CB3D3E4DBD}"/>
              </a:ext>
            </a:extLst>
          </p:cNvPr>
          <p:cNvGraphicFramePr>
            <a:graphicFrameLocks noGrp="1"/>
          </p:cNvGraphicFramePr>
          <p:nvPr/>
        </p:nvGraphicFramePr>
        <p:xfrm>
          <a:off x="1181586" y="1171004"/>
          <a:ext cx="10098140" cy="4852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15">
                  <a:extLst>
                    <a:ext uri="{9D8B030D-6E8A-4147-A177-3AD203B41FA5}">
                      <a16:colId xmlns:a16="http://schemas.microsoft.com/office/drawing/2014/main" val="141503923"/>
                    </a:ext>
                  </a:extLst>
                </a:gridCol>
                <a:gridCol w="3866755">
                  <a:extLst>
                    <a:ext uri="{9D8B030D-6E8A-4147-A177-3AD203B41FA5}">
                      <a16:colId xmlns:a16="http://schemas.microsoft.com/office/drawing/2014/main" val="565970894"/>
                    </a:ext>
                  </a:extLst>
                </a:gridCol>
                <a:gridCol w="1230539">
                  <a:extLst>
                    <a:ext uri="{9D8B030D-6E8A-4147-A177-3AD203B41FA5}">
                      <a16:colId xmlns:a16="http://schemas.microsoft.com/office/drawing/2014/main" val="1548050776"/>
                    </a:ext>
                  </a:extLst>
                </a:gridCol>
                <a:gridCol w="3818531">
                  <a:extLst>
                    <a:ext uri="{9D8B030D-6E8A-4147-A177-3AD203B41FA5}">
                      <a16:colId xmlns:a16="http://schemas.microsoft.com/office/drawing/2014/main" val="273098957"/>
                    </a:ext>
                  </a:extLst>
                </a:gridCol>
              </a:tblGrid>
              <a:tr h="280396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Detail Schedule.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317025"/>
                  </a:ext>
                </a:extLst>
              </a:tr>
              <a:tr h="28039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Sep, week 1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Topic Selection, Mentor Meeting</a:t>
                      </a:r>
                      <a:endParaRPr lang="ko-KR" altLang="en-US" sz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Nov, week 1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Feedback,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Prepare Interim Announcement</a:t>
                      </a:r>
                      <a:r>
                        <a:rPr lang="en-US" altLang="ko-KR" sz="1200" dirty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53817"/>
                  </a:ext>
                </a:extLst>
              </a:tr>
              <a:tr h="28039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9/2 Team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Meeting, 9/5 Mentor Meeting</a:t>
                      </a:r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11/3 Team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Meeting, 11/4 Interim Announcement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851086"/>
                  </a:ext>
                </a:extLst>
              </a:tr>
              <a:tr h="28039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Sep, week 2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System Requirements, Identify Problem</a:t>
                      </a:r>
                      <a:endParaRPr lang="ko-KR" altLang="en-US" sz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Nov,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week 2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Paper, Review &amp; Additional Development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544656"/>
                  </a:ext>
                </a:extLst>
              </a:tr>
              <a:tr h="28039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9/8 Team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Meeting, 9/9 1</a:t>
                      </a:r>
                      <a:r>
                        <a:rPr lang="en-US" altLang="ko-KR" sz="1200" baseline="30000" dirty="0"/>
                        <a:t>st</a:t>
                      </a:r>
                      <a:r>
                        <a:rPr lang="en-US" altLang="ko-KR" sz="1200" dirty="0"/>
                        <a:t> Presentation</a:t>
                      </a:r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11/10 Team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Meeting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858210"/>
                  </a:ext>
                </a:extLst>
              </a:tr>
              <a:tr h="28039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Sep, week 3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System Requirements, Market &amp; Technical Survey</a:t>
                      </a:r>
                      <a:endParaRPr lang="ko-KR" altLang="en-US" sz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Nov,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week 3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Finish Paper, Review &amp; Additional Development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149402"/>
                  </a:ext>
                </a:extLst>
              </a:tr>
              <a:tr h="28039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9/15 Team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Meeting, 9/1 2</a:t>
                      </a:r>
                      <a:r>
                        <a:rPr lang="en-US" altLang="ko-KR" sz="1200" baseline="30000" dirty="0"/>
                        <a:t>nd</a:t>
                      </a:r>
                      <a:r>
                        <a:rPr lang="en-US" altLang="ko-KR" sz="1200" dirty="0"/>
                        <a:t> Presentation</a:t>
                      </a:r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11/17 Team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Meeting, 11/22 Submit Paper(All)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057534"/>
                  </a:ext>
                </a:extLst>
              </a:tr>
              <a:tr h="28039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Sep, week 4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Background Knowledge, Specific Requirements</a:t>
                      </a:r>
                      <a:endParaRPr lang="ko-KR" altLang="en-US" sz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Nov,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week 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System Document, Review &amp; Development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495766"/>
                  </a:ext>
                </a:extLst>
              </a:tr>
              <a:tr h="28039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9/22 Team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Meeting</a:t>
                      </a:r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11/24 Team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Meeting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075876"/>
                  </a:ext>
                </a:extLst>
              </a:tr>
              <a:tr h="28039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Oct, week 1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System Structured, Requirements Analysis</a:t>
                      </a:r>
                      <a:endParaRPr lang="ko-KR" altLang="en-US" sz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Dec, week 1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System Document, Prepare Final Presentation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287577"/>
                  </a:ext>
                </a:extLst>
              </a:tr>
              <a:tr h="28039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9/29 Team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Meeting</a:t>
                      </a:r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12/1 Team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Meeting, 12/3 Final Presentation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256152"/>
                  </a:ext>
                </a:extLst>
              </a:tr>
              <a:tr h="28039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Oct, week 2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Software Design, Specific design</a:t>
                      </a:r>
                      <a:endParaRPr lang="ko-KR" altLang="en-US" sz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Dec,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week 2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Finish Implementation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918651"/>
                  </a:ext>
                </a:extLst>
              </a:tr>
              <a:tr h="28039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10/6 Team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Meeting</a:t>
                      </a:r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12/8 Team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Meeting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675274"/>
                  </a:ext>
                </a:extLst>
              </a:tr>
              <a:tr h="28039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Oct, week 3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Development</a:t>
                      </a:r>
                      <a:endParaRPr lang="ko-KR" altLang="en-US" sz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Dec,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week 3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Finish Project, System Registration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726638"/>
                  </a:ext>
                </a:extLst>
              </a:tr>
              <a:tr h="28039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10/13 Team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Meeting</a:t>
                      </a:r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12/15 Team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Meeting, 12/X Submit Final Document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389242"/>
                  </a:ext>
                </a:extLst>
              </a:tr>
              <a:tr h="28039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Oct, week 5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Development, Verification &amp; Reviews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868120"/>
                  </a:ext>
                </a:extLst>
              </a:tr>
              <a:tr h="28039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10/27 Team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Meeting, 11/1 Submit Paper(Summary)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056530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333145-95B7-4C20-8DBA-AFFD0B78FCCA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9D78EA-7DC9-4E09-99D8-44A96A8E438B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31F983-AB0C-40C6-BD00-A65C1070E4BB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Future Schedule</a:t>
            </a:r>
            <a:endParaRPr lang="ko-KR" altLang="en-US" sz="12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3D8C05-32AF-4B39-9364-EE7DD92A2A56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01A4C2-8BF8-4F9F-8885-AEAB1EF443C8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384C36-3348-4E5E-B796-81150006B4B1}"/>
              </a:ext>
            </a:extLst>
          </p:cNvPr>
          <p:cNvSpPr txBox="1"/>
          <p:nvPr/>
        </p:nvSpPr>
        <p:spPr>
          <a:xfrm>
            <a:off x="11643252" y="359927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Future Task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318A8D-108E-4555-8FCF-4C9D8A2CB0A2}"/>
              </a:ext>
            </a:extLst>
          </p:cNvPr>
          <p:cNvSpPr txBox="1"/>
          <p:nvPr/>
        </p:nvSpPr>
        <p:spPr>
          <a:xfrm>
            <a:off x="11643252" y="1985207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472C4"/>
                </a:solidFill>
              </a:rPr>
              <a:t>Schedule</a:t>
            </a:r>
            <a:endParaRPr lang="ko-KR" altLang="en-US" sz="1200" dirty="0">
              <a:solidFill>
                <a:srgbClr val="4472C4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A45A75D-1CBA-434D-89C7-845769ABE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6741" y="3169882"/>
            <a:ext cx="293582" cy="2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6009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D67A1F-813A-4D5C-BE92-185BA7D9B75E}"/>
              </a:ext>
            </a:extLst>
          </p:cNvPr>
          <p:cNvSpPr/>
          <p:nvPr/>
        </p:nvSpPr>
        <p:spPr>
          <a:xfrm>
            <a:off x="3130791" y="2329377"/>
            <a:ext cx="8097435" cy="300062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6">
            <a:extLst>
              <a:ext uri="{FF2B5EF4-FFF2-40B4-BE49-F238E27FC236}">
                <a16:creationId xmlns:a16="http://schemas.microsoft.com/office/drawing/2014/main" id="{F1721493-77DF-416A-9098-BF58640F9DD7}"/>
              </a:ext>
            </a:extLst>
          </p:cNvPr>
          <p:cNvSpPr/>
          <p:nvPr/>
        </p:nvSpPr>
        <p:spPr>
          <a:xfrm rot="2700000">
            <a:off x="1065799" y="1313575"/>
            <a:ext cx="1319467" cy="1339523"/>
          </a:xfrm>
          <a:prstGeom prst="roundRect">
            <a:avLst/>
          </a:prstGeom>
          <a:solidFill>
            <a:schemeClr val="accent1">
              <a:alpha val="7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251B24-8585-4669-98D1-A5EA9521B818}"/>
              </a:ext>
            </a:extLst>
          </p:cNvPr>
          <p:cNvSpPr txBox="1"/>
          <p:nvPr/>
        </p:nvSpPr>
        <p:spPr>
          <a:xfrm>
            <a:off x="869527" y="1799028"/>
            <a:ext cx="171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September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모서리가 둥근 직사각형 6">
            <a:extLst>
              <a:ext uri="{FF2B5EF4-FFF2-40B4-BE49-F238E27FC236}">
                <a16:creationId xmlns:a16="http://schemas.microsoft.com/office/drawing/2014/main" id="{CC50225E-A9F3-4B1F-B3ED-DB4DACDF8F86}"/>
              </a:ext>
            </a:extLst>
          </p:cNvPr>
          <p:cNvSpPr/>
          <p:nvPr/>
        </p:nvSpPr>
        <p:spPr>
          <a:xfrm rot="2700000">
            <a:off x="1065799" y="3186270"/>
            <a:ext cx="1319467" cy="1339523"/>
          </a:xfrm>
          <a:prstGeom prst="roundRect">
            <a:avLst/>
          </a:prstGeom>
          <a:solidFill>
            <a:schemeClr val="accent1">
              <a:alpha val="7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052F74-5693-40B0-99C6-06811C7385E2}"/>
              </a:ext>
            </a:extLst>
          </p:cNvPr>
          <p:cNvSpPr txBox="1"/>
          <p:nvPr/>
        </p:nvSpPr>
        <p:spPr>
          <a:xfrm>
            <a:off x="869527" y="3671723"/>
            <a:ext cx="171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October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모서리가 둥근 직사각형 6">
            <a:extLst>
              <a:ext uri="{FF2B5EF4-FFF2-40B4-BE49-F238E27FC236}">
                <a16:creationId xmlns:a16="http://schemas.microsoft.com/office/drawing/2014/main" id="{A2090FC3-FEF7-4EEF-BA32-DA6442D15E21}"/>
              </a:ext>
            </a:extLst>
          </p:cNvPr>
          <p:cNvSpPr/>
          <p:nvPr/>
        </p:nvSpPr>
        <p:spPr>
          <a:xfrm rot="2700000">
            <a:off x="1065798" y="5046450"/>
            <a:ext cx="1319467" cy="1339523"/>
          </a:xfrm>
          <a:prstGeom prst="roundRect">
            <a:avLst/>
          </a:prstGeom>
          <a:solidFill>
            <a:schemeClr val="accent1">
              <a:alpha val="7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009401-3FA0-4F3A-8F4B-3A06EBB35DA7}"/>
              </a:ext>
            </a:extLst>
          </p:cNvPr>
          <p:cNvSpPr txBox="1"/>
          <p:nvPr/>
        </p:nvSpPr>
        <p:spPr>
          <a:xfrm>
            <a:off x="869527" y="5531188"/>
            <a:ext cx="171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November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6275002-1F3F-4D74-A5EB-3EAD677FDF33}"/>
              </a:ext>
            </a:extLst>
          </p:cNvPr>
          <p:cNvSpPr/>
          <p:nvPr/>
        </p:nvSpPr>
        <p:spPr>
          <a:xfrm>
            <a:off x="3099982" y="1703287"/>
            <a:ext cx="1740032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Planning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63E7132-9299-444C-9F66-2A47B965BA2B}"/>
              </a:ext>
            </a:extLst>
          </p:cNvPr>
          <p:cNvSpPr/>
          <p:nvPr/>
        </p:nvSpPr>
        <p:spPr>
          <a:xfrm>
            <a:off x="7163496" y="1702680"/>
            <a:ext cx="1596306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Design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18AC5B0-7B7E-482F-92DF-D99870BEB1CA}"/>
              </a:ext>
            </a:extLst>
          </p:cNvPr>
          <p:cNvSpPr/>
          <p:nvPr/>
        </p:nvSpPr>
        <p:spPr>
          <a:xfrm>
            <a:off x="5203602" y="1703287"/>
            <a:ext cx="1596306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Analysis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4ADFA70-0E43-4A5C-8E62-B82BC6BD3980}"/>
              </a:ext>
            </a:extLst>
          </p:cNvPr>
          <p:cNvSpPr/>
          <p:nvPr/>
        </p:nvSpPr>
        <p:spPr>
          <a:xfrm>
            <a:off x="9123390" y="1703287"/>
            <a:ext cx="2104837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Implement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5D032F3-4A18-4B90-A327-AD1BF4D9A7DC}"/>
              </a:ext>
            </a:extLst>
          </p:cNvPr>
          <p:cNvSpPr/>
          <p:nvPr/>
        </p:nvSpPr>
        <p:spPr>
          <a:xfrm>
            <a:off x="6613370" y="3575362"/>
            <a:ext cx="1596306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Feedback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B2A6814-3345-4262-8449-6D6834EA68C6}"/>
              </a:ext>
            </a:extLst>
          </p:cNvPr>
          <p:cNvSpPr/>
          <p:nvPr/>
        </p:nvSpPr>
        <p:spPr>
          <a:xfrm>
            <a:off x="9609669" y="3575362"/>
            <a:ext cx="1596306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Paper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23B99D7-485B-4535-881B-14BC6CB03017}"/>
              </a:ext>
            </a:extLst>
          </p:cNvPr>
          <p:cNvSpPr/>
          <p:nvPr/>
        </p:nvSpPr>
        <p:spPr>
          <a:xfrm>
            <a:off x="8864723" y="5440564"/>
            <a:ext cx="2332694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Announcement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9932612-ECE3-4CC2-91C5-65299F8D49C2}"/>
              </a:ext>
            </a:extLst>
          </p:cNvPr>
          <p:cNvSpPr/>
          <p:nvPr/>
        </p:nvSpPr>
        <p:spPr>
          <a:xfrm>
            <a:off x="3099982" y="5440564"/>
            <a:ext cx="1596306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Feedback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1DE2C87-97F4-4F07-A621-0BA81839F3B7}"/>
              </a:ext>
            </a:extLst>
          </p:cNvPr>
          <p:cNvSpPr/>
          <p:nvPr/>
        </p:nvSpPr>
        <p:spPr>
          <a:xfrm>
            <a:off x="6035909" y="5432435"/>
            <a:ext cx="1596306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Paper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927322E-98BB-4E3E-BB2D-5C61BF4557C2}"/>
              </a:ext>
            </a:extLst>
          </p:cNvPr>
          <p:cNvSpPr/>
          <p:nvPr/>
        </p:nvSpPr>
        <p:spPr>
          <a:xfrm>
            <a:off x="3108540" y="3575362"/>
            <a:ext cx="2104837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Implement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ECF398E-7B4A-47A4-A985-222D3C3B67D8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 flipV="1">
            <a:off x="2581535" y="1983672"/>
            <a:ext cx="518447" cy="22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7CA42F0-05B0-4A67-B18F-509386E2195C}"/>
              </a:ext>
            </a:extLst>
          </p:cNvPr>
          <p:cNvCxnSpPr>
            <a:cxnSpLocks/>
            <a:stCxn id="28" idx="1"/>
            <a:endCxn id="29" idx="3"/>
          </p:cNvCxnSpPr>
          <p:nvPr/>
        </p:nvCxnSpPr>
        <p:spPr>
          <a:xfrm flipH="1">
            <a:off x="6799908" y="1983065"/>
            <a:ext cx="363588" cy="607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8BE52EC-6D1A-4B36-AF68-136CA5E5FA94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8759802" y="1983065"/>
            <a:ext cx="363588" cy="607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291C1CD-F404-4116-89AB-D033FCEC135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4840014" y="1983672"/>
            <a:ext cx="363588" cy="0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DE822C0-83B2-4BA1-A48B-A8D260BD8A07}"/>
              </a:ext>
            </a:extLst>
          </p:cNvPr>
          <p:cNvCxnSpPr>
            <a:cxnSpLocks/>
            <a:stCxn id="35" idx="3"/>
            <a:endCxn id="33" idx="1"/>
          </p:cNvCxnSpPr>
          <p:nvPr/>
        </p:nvCxnSpPr>
        <p:spPr>
          <a:xfrm>
            <a:off x="7632215" y="5712820"/>
            <a:ext cx="1232508" cy="8129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099B088-372A-409D-B3A9-C384800C1FD7}"/>
              </a:ext>
            </a:extLst>
          </p:cNvPr>
          <p:cNvCxnSpPr>
            <a:cxnSpLocks/>
            <a:stCxn id="24" idx="3"/>
            <a:endCxn id="36" idx="1"/>
          </p:cNvCxnSpPr>
          <p:nvPr/>
        </p:nvCxnSpPr>
        <p:spPr>
          <a:xfrm flipV="1">
            <a:off x="2581535" y="3855747"/>
            <a:ext cx="527005" cy="642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3731D88-9EE2-42B5-8C97-18F5CD2679E2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8209676" y="3855747"/>
            <a:ext cx="1399993" cy="0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CBDBCDA-CA69-4ACA-8F07-F01158DCC8B5}"/>
              </a:ext>
            </a:extLst>
          </p:cNvPr>
          <p:cNvCxnSpPr>
            <a:cxnSpLocks/>
            <a:stCxn id="36" idx="3"/>
            <a:endCxn id="31" idx="1"/>
          </p:cNvCxnSpPr>
          <p:nvPr/>
        </p:nvCxnSpPr>
        <p:spPr>
          <a:xfrm>
            <a:off x="5213377" y="3855747"/>
            <a:ext cx="1399993" cy="0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1CBC6ED-6E19-4B0D-84F3-2173FE1E8CF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696288" y="5712820"/>
            <a:ext cx="1339621" cy="8129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6B82B2B-864B-4C05-B7BC-9E88CEED3564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>
            <a:off x="2581535" y="5715854"/>
            <a:ext cx="518447" cy="5095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오각형 26">
            <a:extLst>
              <a:ext uri="{FF2B5EF4-FFF2-40B4-BE49-F238E27FC236}">
                <a16:creationId xmlns:a16="http://schemas.microsoft.com/office/drawing/2014/main" id="{0F653406-8A62-4603-8F26-61F0D3C28E28}"/>
              </a:ext>
            </a:extLst>
          </p:cNvPr>
          <p:cNvSpPr/>
          <p:nvPr/>
        </p:nvSpPr>
        <p:spPr>
          <a:xfrm>
            <a:off x="3130791" y="2329984"/>
            <a:ext cx="8275771" cy="276999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2CB0B9D-CE58-46A3-B2B5-C6F10452A0B6}"/>
              </a:ext>
            </a:extLst>
          </p:cNvPr>
          <p:cNvSpPr/>
          <p:nvPr/>
        </p:nvSpPr>
        <p:spPr>
          <a:xfrm>
            <a:off x="3130790" y="4201429"/>
            <a:ext cx="8097435" cy="315935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881207-8D80-4CC0-8661-CBC1275F0B53}"/>
              </a:ext>
            </a:extLst>
          </p:cNvPr>
          <p:cNvSpPr/>
          <p:nvPr/>
        </p:nvSpPr>
        <p:spPr>
          <a:xfrm>
            <a:off x="3130789" y="6072301"/>
            <a:ext cx="8097435" cy="293895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E75DDD-2BE6-4C56-A07B-BBE5F59654D1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sp>
        <p:nvSpPr>
          <p:cNvPr id="52" name="오각형 26">
            <a:extLst>
              <a:ext uri="{FF2B5EF4-FFF2-40B4-BE49-F238E27FC236}">
                <a16:creationId xmlns:a16="http://schemas.microsoft.com/office/drawing/2014/main" id="{0B947ADA-5D32-463D-8390-C6C11532DCC3}"/>
              </a:ext>
            </a:extLst>
          </p:cNvPr>
          <p:cNvSpPr/>
          <p:nvPr/>
        </p:nvSpPr>
        <p:spPr>
          <a:xfrm>
            <a:off x="3144563" y="4224900"/>
            <a:ext cx="8275771" cy="276999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오각형 26">
            <a:extLst>
              <a:ext uri="{FF2B5EF4-FFF2-40B4-BE49-F238E27FC236}">
                <a16:creationId xmlns:a16="http://schemas.microsoft.com/office/drawing/2014/main" id="{7D4162E4-B9C5-4C6B-83A7-99FA5C424F83}"/>
              </a:ext>
            </a:extLst>
          </p:cNvPr>
          <p:cNvSpPr/>
          <p:nvPr/>
        </p:nvSpPr>
        <p:spPr>
          <a:xfrm>
            <a:off x="3139622" y="6061726"/>
            <a:ext cx="790352" cy="285766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87C89B-ACB3-4EF9-9102-8E200A38F88C}"/>
              </a:ext>
            </a:extLst>
          </p:cNvPr>
          <p:cNvSpPr txBox="1"/>
          <p:nvPr/>
        </p:nvSpPr>
        <p:spPr>
          <a:xfrm>
            <a:off x="1181586" y="334649"/>
            <a:ext cx="18533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Schedule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67E25E6-2849-4057-AD25-A9E800CC0E27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02FB5C-19F8-470B-AC41-F60537BA0E4B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16A57EE-DD4A-4C47-A6F8-7443C84D1BDF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D8B5730-626D-4471-A8F9-F9A2019CC247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2C5B9B-865B-488A-A0D8-D3B2510AFE43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Future Schedule</a:t>
            </a:r>
            <a:endParaRPr lang="ko-KR" altLang="en-US" sz="12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30BE393-72D0-46D3-9DC9-AB865927214F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66456EE-4356-4A46-8C0F-E15F7AB3E767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F031708-A439-4C1F-9F8F-4657C1109AFA}"/>
              </a:ext>
            </a:extLst>
          </p:cNvPr>
          <p:cNvSpPr txBox="1"/>
          <p:nvPr/>
        </p:nvSpPr>
        <p:spPr>
          <a:xfrm>
            <a:off x="11643252" y="359927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Future Task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B036F8-C57E-4BDB-9081-E62A2F1BA427}"/>
              </a:ext>
            </a:extLst>
          </p:cNvPr>
          <p:cNvSpPr txBox="1"/>
          <p:nvPr/>
        </p:nvSpPr>
        <p:spPr>
          <a:xfrm>
            <a:off x="11643252" y="1985207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472C4"/>
                </a:solidFill>
              </a:rPr>
              <a:t>Schedule</a:t>
            </a:r>
            <a:endParaRPr lang="ko-KR" altLang="en-US" sz="1200" dirty="0">
              <a:solidFill>
                <a:srgbClr val="4472C4"/>
              </a:solidFill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A0363234-A390-4328-AA0C-15F9BE5EB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6741" y="3169882"/>
            <a:ext cx="293582" cy="2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5084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0914923-9FBE-4907-98AC-A215A36AD19F}"/>
              </a:ext>
            </a:extLst>
          </p:cNvPr>
          <p:cNvSpPr/>
          <p:nvPr/>
        </p:nvSpPr>
        <p:spPr>
          <a:xfrm>
            <a:off x="2775769" y="3523835"/>
            <a:ext cx="6201975" cy="6988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추출 35">
            <a:extLst>
              <a:ext uri="{FF2B5EF4-FFF2-40B4-BE49-F238E27FC236}">
                <a16:creationId xmlns:a16="http://schemas.microsoft.com/office/drawing/2014/main" id="{56D29A75-63A2-4FEC-92CB-337B6E78E899}"/>
              </a:ext>
            </a:extLst>
          </p:cNvPr>
          <p:cNvSpPr/>
          <p:nvPr/>
        </p:nvSpPr>
        <p:spPr>
          <a:xfrm rot="17259993">
            <a:off x="2565227" y="3495310"/>
            <a:ext cx="369332" cy="512115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id="{0ABF1CF8-EBB4-443E-8121-E7C46CA5146F}"/>
              </a:ext>
            </a:extLst>
          </p:cNvPr>
          <p:cNvSpPr/>
          <p:nvPr/>
        </p:nvSpPr>
        <p:spPr>
          <a:xfrm rot="4227684">
            <a:off x="8863613" y="2509468"/>
            <a:ext cx="369332" cy="512115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8CE7539-7479-4FB9-BA40-97002E9C71F4}"/>
              </a:ext>
            </a:extLst>
          </p:cNvPr>
          <p:cNvSpPr/>
          <p:nvPr/>
        </p:nvSpPr>
        <p:spPr>
          <a:xfrm>
            <a:off x="5174635" y="2540591"/>
            <a:ext cx="3831816" cy="6988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추출 29">
            <a:extLst>
              <a:ext uri="{FF2B5EF4-FFF2-40B4-BE49-F238E27FC236}">
                <a16:creationId xmlns:a16="http://schemas.microsoft.com/office/drawing/2014/main" id="{5CDBC47C-2937-454C-956D-079BE145E104}"/>
              </a:ext>
            </a:extLst>
          </p:cNvPr>
          <p:cNvSpPr/>
          <p:nvPr/>
        </p:nvSpPr>
        <p:spPr>
          <a:xfrm rot="17259993">
            <a:off x="2565227" y="1504542"/>
            <a:ext cx="369332" cy="512115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F16755C-C453-4E52-8822-E2908C3F240B}"/>
              </a:ext>
            </a:extLst>
          </p:cNvPr>
          <p:cNvSpPr/>
          <p:nvPr/>
        </p:nvSpPr>
        <p:spPr>
          <a:xfrm>
            <a:off x="2815401" y="1507605"/>
            <a:ext cx="5421297" cy="6988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4921B4-42FA-409E-A283-17C6E945AD2F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626AD0-FB3E-4989-A34C-70912BA8E28F}"/>
              </a:ext>
            </a:extLst>
          </p:cNvPr>
          <p:cNvSpPr txBox="1"/>
          <p:nvPr/>
        </p:nvSpPr>
        <p:spPr>
          <a:xfrm>
            <a:off x="1181586" y="334649"/>
            <a:ext cx="23090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Future Task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50AB02-8207-4088-96D9-E144A498C863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52FF23-1870-4254-A69A-C9864BE25BA9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6F56BE-287E-4B35-B015-A9BE40339CE1}"/>
              </a:ext>
            </a:extLst>
          </p:cNvPr>
          <p:cNvSpPr txBox="1"/>
          <p:nvPr/>
        </p:nvSpPr>
        <p:spPr>
          <a:xfrm>
            <a:off x="2874193" y="1651989"/>
            <a:ext cx="529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300" dirty="0">
                <a:solidFill>
                  <a:srgbClr val="4472C4"/>
                </a:solidFill>
                <a:ea typeface="Noto Sans CJK KR Thin" panose="020B0200000000000000" pitchFamily="34" charset="-127"/>
                <a:cs typeface="Arial" panose="020B0604020202020204" pitchFamily="34" charset="0"/>
              </a:rPr>
              <a:t>Completion Paper, Obtain Copyright</a:t>
            </a:r>
            <a:endParaRPr lang="ko-KR" altLang="en-US" spc="300" dirty="0">
              <a:solidFill>
                <a:srgbClr val="4472C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59759-54FB-4237-960C-385262AECAE1}"/>
              </a:ext>
            </a:extLst>
          </p:cNvPr>
          <p:cNvSpPr txBox="1"/>
          <p:nvPr/>
        </p:nvSpPr>
        <p:spPr>
          <a:xfrm>
            <a:off x="5417314" y="2702104"/>
            <a:ext cx="343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300" dirty="0">
                <a:solidFill>
                  <a:srgbClr val="4472C4"/>
                </a:solidFill>
                <a:ea typeface="Noto Sans CJK KR Thin" panose="020B0200000000000000" pitchFamily="34" charset="-127"/>
                <a:cs typeface="Arial" panose="020B0604020202020204" pitchFamily="34" charset="0"/>
              </a:rPr>
              <a:t>Android &amp; Web Design</a:t>
            </a:r>
            <a:endParaRPr lang="ko-KR" altLang="en-US" spc="300" dirty="0">
              <a:solidFill>
                <a:srgbClr val="4472C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EC338B-0F14-4CCA-9B29-8DE66322CB8D}"/>
              </a:ext>
            </a:extLst>
          </p:cNvPr>
          <p:cNvSpPr txBox="1"/>
          <p:nvPr/>
        </p:nvSpPr>
        <p:spPr>
          <a:xfrm>
            <a:off x="2775769" y="3684566"/>
            <a:ext cx="620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300" dirty="0">
                <a:solidFill>
                  <a:srgbClr val="4472C4"/>
                </a:solidFill>
                <a:ea typeface="Noto Sans CJK KR Thin" panose="020B0200000000000000" pitchFamily="34" charset="-127"/>
                <a:cs typeface="Arial" panose="020B0604020202020204" pitchFamily="34" charset="0"/>
              </a:rPr>
              <a:t>Improve Performance though Tensor GPU</a:t>
            </a:r>
            <a:endParaRPr lang="ko-KR" altLang="en-US" spc="300" dirty="0">
              <a:solidFill>
                <a:srgbClr val="4472C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E7C34B-B269-4FDF-AE1A-3228CEE849EC}"/>
              </a:ext>
            </a:extLst>
          </p:cNvPr>
          <p:cNvSpPr txBox="1"/>
          <p:nvPr/>
        </p:nvSpPr>
        <p:spPr>
          <a:xfrm>
            <a:off x="6396732" y="4665747"/>
            <a:ext cx="252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300" dirty="0">
                <a:solidFill>
                  <a:srgbClr val="4472C4"/>
                </a:solidFill>
                <a:ea typeface="Noto Sans CJK KR Thin" panose="020B0200000000000000" pitchFamily="34" charset="-127"/>
                <a:cs typeface="Arial" panose="020B0604020202020204" pitchFamily="34" charset="0"/>
              </a:rPr>
              <a:t>Camera Control</a:t>
            </a:r>
            <a:endParaRPr lang="ko-KR" altLang="en-US" spc="300" dirty="0">
              <a:solidFill>
                <a:srgbClr val="4472C4"/>
              </a:solidFill>
            </a:endParaRPr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834358B7-A184-423F-9369-4BFAF86EA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868" y="4172399"/>
            <a:ext cx="1331829" cy="13318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4193FD-A5D7-4DCC-B0C9-FC7A0D4FA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61" y="3266210"/>
            <a:ext cx="1060285" cy="10602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748F77-B0E1-4E01-963E-49116452B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86" y="1203337"/>
            <a:ext cx="1217836" cy="121783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280E3F8-19E4-452C-A6A2-7F63529AD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567" y="2163183"/>
            <a:ext cx="1331829" cy="1331829"/>
          </a:xfrm>
          <a:prstGeom prst="rect">
            <a:avLst/>
          </a:prstGeom>
        </p:spPr>
      </p:pic>
      <p:sp>
        <p:nvSpPr>
          <p:cNvPr id="38" name="순서도: 추출 37">
            <a:extLst>
              <a:ext uri="{FF2B5EF4-FFF2-40B4-BE49-F238E27FC236}">
                <a16:creationId xmlns:a16="http://schemas.microsoft.com/office/drawing/2014/main" id="{38B0BD71-23BA-4B55-8B99-404076914188}"/>
              </a:ext>
            </a:extLst>
          </p:cNvPr>
          <p:cNvSpPr/>
          <p:nvPr/>
        </p:nvSpPr>
        <p:spPr>
          <a:xfrm rot="4227684">
            <a:off x="8863613" y="4461793"/>
            <a:ext cx="369332" cy="512115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432DE5-1FDA-4035-8AAB-9FA3892CEC70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F724B99-369A-4333-BF07-BA4FDE9E0936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35A5E2-F90A-4D3C-86E3-CE662D8B9150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Future Schedule</a:t>
            </a:r>
            <a:endParaRPr lang="ko-KR" altLang="en-US" sz="12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92D60F6-AA02-4F58-BBF4-BDDCDE8AC234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1D5ED7-23F4-4807-9601-D9CBB0507C45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E9B821-41D9-42A4-B637-A1258299F3D1}"/>
              </a:ext>
            </a:extLst>
          </p:cNvPr>
          <p:cNvSpPr txBox="1"/>
          <p:nvPr/>
        </p:nvSpPr>
        <p:spPr>
          <a:xfrm>
            <a:off x="11643252" y="359927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472C4"/>
                </a:solidFill>
              </a:rPr>
              <a:t>Future Task</a:t>
            </a:r>
            <a:endParaRPr lang="ko-KR" altLang="en-US" sz="1200" dirty="0">
              <a:solidFill>
                <a:srgbClr val="4472C4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C0F21A-9B4F-440A-84CE-374104BB31F4}"/>
              </a:ext>
            </a:extLst>
          </p:cNvPr>
          <p:cNvSpPr txBox="1"/>
          <p:nvPr/>
        </p:nvSpPr>
        <p:spPr>
          <a:xfrm>
            <a:off x="11643252" y="1985207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Schedule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  <p:pic>
        <p:nvPicPr>
          <p:cNvPr id="3" name="그림 2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9084BD21-C95B-4180-B80B-0BBBEB4E2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85" y="5138845"/>
            <a:ext cx="1217836" cy="1217836"/>
          </a:xfrm>
          <a:prstGeom prst="rect">
            <a:avLst/>
          </a:prstGeom>
        </p:spPr>
      </p:pic>
      <p:sp>
        <p:nvSpPr>
          <p:cNvPr id="57" name="순서도: 추출 56">
            <a:extLst>
              <a:ext uri="{FF2B5EF4-FFF2-40B4-BE49-F238E27FC236}">
                <a16:creationId xmlns:a16="http://schemas.microsoft.com/office/drawing/2014/main" id="{0F0EFCB3-9D6E-42A0-9BC1-B54B8CC7016A}"/>
              </a:ext>
            </a:extLst>
          </p:cNvPr>
          <p:cNvSpPr/>
          <p:nvPr/>
        </p:nvSpPr>
        <p:spPr>
          <a:xfrm rot="17259993">
            <a:off x="2565227" y="5497655"/>
            <a:ext cx="369332" cy="512115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F41D851-4B39-42AE-8A85-0079111EEB92}"/>
              </a:ext>
            </a:extLst>
          </p:cNvPr>
          <p:cNvSpPr/>
          <p:nvPr/>
        </p:nvSpPr>
        <p:spPr>
          <a:xfrm>
            <a:off x="2775769" y="5500048"/>
            <a:ext cx="2579223" cy="6988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4D75D2B-4FFB-487B-8DA1-2B61D520F81F}"/>
              </a:ext>
            </a:extLst>
          </p:cNvPr>
          <p:cNvSpPr txBox="1"/>
          <p:nvPr/>
        </p:nvSpPr>
        <p:spPr>
          <a:xfrm>
            <a:off x="2834561" y="5661373"/>
            <a:ext cx="252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300" dirty="0">
                <a:solidFill>
                  <a:srgbClr val="4472C4"/>
                </a:solidFill>
                <a:ea typeface="Noto Sans CJK KR Thin" panose="020B0200000000000000" pitchFamily="34" charset="-127"/>
                <a:cs typeface="Arial" panose="020B0604020202020204" pitchFamily="34" charset="0"/>
              </a:rPr>
              <a:t>Camera Control</a:t>
            </a:r>
            <a:endParaRPr lang="ko-KR" altLang="en-US" spc="300" dirty="0">
              <a:solidFill>
                <a:srgbClr val="4472C4"/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5B0EE81-7BB2-480F-B129-73A5121D8C88}"/>
              </a:ext>
            </a:extLst>
          </p:cNvPr>
          <p:cNvSpPr/>
          <p:nvPr/>
        </p:nvSpPr>
        <p:spPr>
          <a:xfrm>
            <a:off x="5124326" y="4542936"/>
            <a:ext cx="3882126" cy="6988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931713C-35DC-4BBA-8F25-684F493338C0}"/>
              </a:ext>
            </a:extLst>
          </p:cNvPr>
          <p:cNvSpPr txBox="1"/>
          <p:nvPr/>
        </p:nvSpPr>
        <p:spPr>
          <a:xfrm>
            <a:off x="5254960" y="4703667"/>
            <a:ext cx="375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rgbClr val="4472C4"/>
                </a:solidFill>
                <a:ea typeface="Noto Sans CJK KR Thin" panose="020B0200000000000000" pitchFamily="34" charset="-127"/>
                <a:cs typeface="Arial" panose="020B0604020202020204" pitchFamily="34" charset="0"/>
              </a:rPr>
              <a:t>Test in a variety of cases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CCED74B7-9A0B-4FB7-A15F-F0324B8AB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6741" y="4832415"/>
            <a:ext cx="293582" cy="2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0209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123EE0D-09F4-48DF-80E1-19F3CD72268A}"/>
              </a:ext>
            </a:extLst>
          </p:cNvPr>
          <p:cNvSpPr/>
          <p:nvPr/>
        </p:nvSpPr>
        <p:spPr>
          <a:xfrm>
            <a:off x="4165045" y="4598646"/>
            <a:ext cx="5526615" cy="1066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B478959-973A-4C4B-96D1-A76C8755A854}"/>
              </a:ext>
            </a:extLst>
          </p:cNvPr>
          <p:cNvSpPr/>
          <p:nvPr/>
        </p:nvSpPr>
        <p:spPr>
          <a:xfrm>
            <a:off x="4165045" y="2130074"/>
            <a:ext cx="5526615" cy="1066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C894B-F74D-44C8-9F9C-F2C099036E1A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9406FE-D87D-4C69-8824-79928ABDEC7A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6AD2FE-E4F0-4C57-871F-AC6897231DA0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A28F2C-0AB4-47EB-891F-591A1934780D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F830033-657F-4C9A-8A70-5FF34CABE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609" y="4098920"/>
            <a:ext cx="4908097" cy="397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SW Copyright (Scheduled)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FB0E5C-2A3E-450D-8524-C35825119B90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40D92A-87BB-490D-9FA6-29F1CDE80876}"/>
              </a:ext>
            </a:extLst>
          </p:cNvPr>
          <p:cNvSpPr txBox="1"/>
          <p:nvPr/>
        </p:nvSpPr>
        <p:spPr>
          <a:xfrm>
            <a:off x="1181586" y="334649"/>
            <a:ext cx="23090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Future Task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BBB2A1-1953-41AB-BD15-7721EC8C8DFC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6B008-DEB9-4DA1-947C-59FB055072AA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EB72C6-B856-4177-BBC1-F968BC030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710" y="2310009"/>
            <a:ext cx="3869283" cy="7838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A91649-9F11-490C-A2DF-1200E1138C74}"/>
              </a:ext>
            </a:extLst>
          </p:cNvPr>
          <p:cNvSpPr txBox="1"/>
          <p:nvPr/>
        </p:nvSpPr>
        <p:spPr>
          <a:xfrm>
            <a:off x="4165045" y="1580894"/>
            <a:ext cx="444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Paper (In Progress)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pic>
        <p:nvPicPr>
          <p:cNvPr id="5" name="그림 4" descr="시계, 개체이(가) 표시된 사진&#10;&#10;자동 생성된 설명">
            <a:extLst>
              <a:ext uri="{FF2B5EF4-FFF2-40B4-BE49-F238E27FC236}">
                <a16:creationId xmlns:a16="http://schemas.microsoft.com/office/drawing/2014/main" id="{8DCABC9B-23BE-429F-B0B1-8CE69920D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58" y="1495048"/>
            <a:ext cx="1795622" cy="17956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F90ABE-F397-45D8-91DE-082D36AFB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79" y="4052189"/>
            <a:ext cx="1795622" cy="17956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AF0B2B-DF17-41C0-820A-6412E7F13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594" y="4783784"/>
            <a:ext cx="3197015" cy="69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285295-2373-43CE-900B-DC946DD42EA2}"/>
              </a:ext>
            </a:extLst>
          </p:cNvPr>
          <p:cNvSpPr txBox="1"/>
          <p:nvPr/>
        </p:nvSpPr>
        <p:spPr>
          <a:xfrm>
            <a:off x="11643252" y="359927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472C4"/>
                </a:solidFill>
              </a:rPr>
              <a:t>Future Task</a:t>
            </a:r>
            <a:endParaRPr lang="ko-KR" altLang="en-US" sz="1200" dirty="0">
              <a:solidFill>
                <a:srgbClr val="4472C4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820AAC-4385-4B76-BC2F-9449986AD268}"/>
              </a:ext>
            </a:extLst>
          </p:cNvPr>
          <p:cNvSpPr txBox="1"/>
          <p:nvPr/>
        </p:nvSpPr>
        <p:spPr>
          <a:xfrm>
            <a:off x="11643252" y="1985207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Schedule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A0A46B2-DCCB-4DCC-8079-754A33C95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6741" y="4832415"/>
            <a:ext cx="293582" cy="29358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0AF1178-006E-4063-ADEF-EC596229C297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Future Schedule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1380462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BACCD1-983C-4A67-B903-53BB11F0433D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4B1256-FAD1-495F-815B-546280EA7ED0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*</a:t>
            </a:r>
            <a:endParaRPr lang="ko-KR" altLang="en-US" sz="12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92614D-861B-424D-8EDD-1577FEF90ABA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96A325-62E3-4297-9DE0-7F1BA2F5551D}"/>
              </a:ext>
            </a:extLst>
          </p:cNvPr>
          <p:cNvSpPr txBox="1"/>
          <p:nvPr/>
        </p:nvSpPr>
        <p:spPr>
          <a:xfrm>
            <a:off x="11643252" y="1914354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472C4"/>
                </a:solidFill>
              </a:rPr>
              <a:t>Meeting Minutes</a:t>
            </a:r>
            <a:endParaRPr lang="ko-KR" altLang="en-US" sz="1200" dirty="0">
              <a:solidFill>
                <a:srgbClr val="4472C4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502BA1-9E90-4C13-A625-381B506C35DF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3B1874-4ACA-496C-858F-786EA0B088E4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4921B4-42FA-409E-A283-17C6E945AD2F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4888E5A-08AC-4934-9FF5-3612C46BC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6741" y="3169882"/>
            <a:ext cx="293582" cy="293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0626AD0-FB3E-4989-A34C-70912BA8E28F}"/>
              </a:ext>
            </a:extLst>
          </p:cNvPr>
          <p:cNvSpPr txBox="1"/>
          <p:nvPr/>
        </p:nvSpPr>
        <p:spPr>
          <a:xfrm>
            <a:off x="1181586" y="334649"/>
            <a:ext cx="33382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Meeting Minutes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50AB02-8207-4088-96D9-E144A498C863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52FF23-1870-4254-A69A-C9864BE25BA9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*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84B987-CD0D-47C9-802D-C0A67A266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586" y="1252337"/>
            <a:ext cx="2781329" cy="27003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B79E59-9AFD-43D9-B7D5-F39C7ECBD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929" y="3635951"/>
            <a:ext cx="2803131" cy="27003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73CE70-F83E-4202-AA7E-D3ADA954B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271" y="1252337"/>
            <a:ext cx="2715520" cy="27003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4DCE18-0416-4402-8313-68195E244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090" y="3654011"/>
            <a:ext cx="2712445" cy="2700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1E0954-D4DE-4D22-83AE-D0FD4DCCFE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0063" y="1252337"/>
            <a:ext cx="2781143" cy="270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1694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BACCD1-983C-4A67-B903-53BB11F0433D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4B1256-FAD1-495F-815B-546280EA7ED0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*</a:t>
            </a:r>
            <a:endParaRPr lang="ko-KR" altLang="en-US" sz="12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92614D-861B-424D-8EDD-1577FEF90ABA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96A325-62E3-4297-9DE0-7F1BA2F5551D}"/>
              </a:ext>
            </a:extLst>
          </p:cNvPr>
          <p:cNvSpPr txBox="1"/>
          <p:nvPr/>
        </p:nvSpPr>
        <p:spPr>
          <a:xfrm>
            <a:off x="11643252" y="1914354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472C4"/>
                </a:solidFill>
              </a:rPr>
              <a:t>Meeting Minutes</a:t>
            </a:r>
            <a:endParaRPr lang="ko-KR" altLang="en-US" sz="1200" dirty="0">
              <a:solidFill>
                <a:srgbClr val="4472C4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502BA1-9E90-4C13-A625-381B506C35DF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3B1874-4ACA-496C-858F-786EA0B088E4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4921B4-42FA-409E-A283-17C6E945AD2F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4888E5A-08AC-4934-9FF5-3612C46BC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6741" y="3169882"/>
            <a:ext cx="293582" cy="293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0626AD0-FB3E-4989-A34C-70912BA8E28F}"/>
              </a:ext>
            </a:extLst>
          </p:cNvPr>
          <p:cNvSpPr txBox="1"/>
          <p:nvPr/>
        </p:nvSpPr>
        <p:spPr>
          <a:xfrm>
            <a:off x="1181586" y="334649"/>
            <a:ext cx="33382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Meeting Minutes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50AB02-8207-4088-96D9-E144A498C863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52FF23-1870-4254-A69A-C9864BE25BA9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*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AB224AD-C4AC-4BCC-BF71-76E1C5466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586" y="1217656"/>
            <a:ext cx="3066272" cy="30390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B7849F8-2D9C-4F1D-9587-3EC5DDCBB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884" y="2924908"/>
            <a:ext cx="3042469" cy="30390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C67E48-CCC4-43AF-B13D-EE45545EA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3410" y="1216074"/>
            <a:ext cx="3062950" cy="30390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F1E8E4-F216-49BB-8033-974B62F692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5558" y="2898766"/>
            <a:ext cx="3059580" cy="303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561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16B9FF-BFE8-42B6-80D7-6199B1A8ACE7}"/>
              </a:ext>
            </a:extLst>
          </p:cNvPr>
          <p:cNvSpPr txBox="1"/>
          <p:nvPr/>
        </p:nvSpPr>
        <p:spPr>
          <a:xfrm>
            <a:off x="489352" y="2285885"/>
            <a:ext cx="1709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C64C7-9E81-4C94-A59E-002D2BA5C84F}"/>
              </a:ext>
            </a:extLst>
          </p:cNvPr>
          <p:cNvSpPr txBox="1"/>
          <p:nvPr/>
        </p:nvSpPr>
        <p:spPr>
          <a:xfrm>
            <a:off x="5249219" y="2705895"/>
            <a:ext cx="2214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 dirty="0">
                <a:solidFill>
                  <a:schemeClr val="tx2"/>
                </a:solidFill>
                <a:latin typeface="+mn-ea"/>
              </a:rPr>
              <a:t>Overview</a:t>
            </a:r>
            <a:endParaRPr lang="ko-KR" altLang="en-US" sz="3200" spc="30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783881-95D0-4936-AD8A-205142966DC7}"/>
              </a:ext>
            </a:extLst>
          </p:cNvPr>
          <p:cNvCxnSpPr>
            <a:cxnSpLocks/>
          </p:cNvCxnSpPr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rgbClr val="1995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EE4C48B-B46B-4B16-A5A9-390C2FF484E7}"/>
              </a:ext>
            </a:extLst>
          </p:cNvPr>
          <p:cNvSpPr txBox="1"/>
          <p:nvPr/>
        </p:nvSpPr>
        <p:spPr>
          <a:xfrm>
            <a:off x="1343913" y="3588032"/>
            <a:ext cx="4405232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300" dirty="0">
                <a:solidFill>
                  <a:srgbClr val="1995AD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Identify Necessity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300" dirty="0">
                <a:solidFill>
                  <a:srgbClr val="1995AD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Our Project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3323DE-6776-42FD-8A4E-24F33B8800ED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2F38D4-C40D-4312-A350-D544B1B59520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Overview</a:t>
            </a:r>
            <a:endParaRPr lang="ko-KR" altLang="en-US" sz="12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2B9E66-7F00-491A-BC14-49988EA0083E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B4461C-AD9B-4677-AF3C-C5071DD134A7}"/>
              </a:ext>
            </a:extLst>
          </p:cNvPr>
          <p:cNvSpPr txBox="1"/>
          <p:nvPr/>
        </p:nvSpPr>
        <p:spPr>
          <a:xfrm>
            <a:off x="11643252" y="1914354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Identify Necessity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0E8A1B-0931-4883-A91E-320F6198FA74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D7585D-17D9-4D0C-AB54-429DC89C23E5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E48508-2146-417E-BDC2-CDA3E2A6976F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602A26-B841-4D3F-BD6E-A73C56522FC4}"/>
              </a:ext>
            </a:extLst>
          </p:cNvPr>
          <p:cNvSpPr txBox="1"/>
          <p:nvPr/>
        </p:nvSpPr>
        <p:spPr>
          <a:xfrm>
            <a:off x="11643252" y="3597052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Our Project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9923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E4921B4-42FA-409E-A283-17C6E945AD2F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626AD0-FB3E-4989-A34C-70912BA8E28F}"/>
              </a:ext>
            </a:extLst>
          </p:cNvPr>
          <p:cNvSpPr txBox="1"/>
          <p:nvPr/>
        </p:nvSpPr>
        <p:spPr>
          <a:xfrm>
            <a:off x="1181586" y="334649"/>
            <a:ext cx="13612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Q &amp; A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50AB02-8207-4088-96D9-E144A498C863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52FF23-1870-4254-A69A-C9864BE25BA9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*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324EF394-36BC-457D-9131-E0F94D221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50" y="1694491"/>
            <a:ext cx="4018580" cy="40185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1E192F-EB4E-4EF6-8866-F5CAFF53BE2B}"/>
              </a:ext>
            </a:extLst>
          </p:cNvPr>
          <p:cNvSpPr txBox="1"/>
          <p:nvPr/>
        </p:nvSpPr>
        <p:spPr>
          <a:xfrm>
            <a:off x="6096000" y="3149783"/>
            <a:ext cx="50620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spc="300" dirty="0">
                <a:solidFill>
                  <a:schemeClr val="tx2"/>
                </a:solidFill>
                <a:latin typeface="+mn-ea"/>
              </a:rPr>
              <a:t>Thank You!</a:t>
            </a:r>
            <a:endParaRPr lang="ko-KR" altLang="en-US" sz="6600" b="1" spc="30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750812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3750A7F-C08D-45D8-9C1A-1596953AA759}"/>
              </a:ext>
            </a:extLst>
          </p:cNvPr>
          <p:cNvSpPr/>
          <p:nvPr/>
        </p:nvSpPr>
        <p:spPr>
          <a:xfrm>
            <a:off x="789205" y="3176456"/>
            <a:ext cx="10151511" cy="325192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BA2253-F93F-4C78-91D0-D4FE36BE7AB4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BD6C0A-ED9B-45A7-A3D6-AAD9B5BA633D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1BF75F-0088-45A5-AC01-F5C0A502F551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1453F0-F5AF-4975-B6EF-7B9D67D77B0C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C0C29-BC5E-4E6C-90EF-C593B5DD3D22}"/>
              </a:ext>
            </a:extLst>
          </p:cNvPr>
          <p:cNvSpPr txBox="1"/>
          <p:nvPr/>
        </p:nvSpPr>
        <p:spPr>
          <a:xfrm>
            <a:off x="1181586" y="334649"/>
            <a:ext cx="35439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Identify Necessity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7E28D6-1BDF-4429-9EB4-14F88F86D1C7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96543C-B09C-40D1-AB31-7AA6F3543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6741" y="3169882"/>
            <a:ext cx="293582" cy="2935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45E40D-7003-4F2F-8BFF-3A6D45EFFF99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Overview</a:t>
            </a:r>
            <a:endParaRPr lang="ko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5B695C-9A78-498B-8817-5900EF49A79D}"/>
              </a:ext>
            </a:extLst>
          </p:cNvPr>
          <p:cNvSpPr txBox="1"/>
          <p:nvPr/>
        </p:nvSpPr>
        <p:spPr>
          <a:xfrm>
            <a:off x="11643252" y="1914354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472C4"/>
                </a:solidFill>
              </a:rPr>
              <a:t>Identify Necessity</a:t>
            </a:r>
            <a:endParaRPr lang="ko-KR" altLang="en-US" sz="1200" dirty="0">
              <a:solidFill>
                <a:srgbClr val="4472C4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4D1E12-57A5-4FC6-9128-41ABEB22A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05" y="1268367"/>
            <a:ext cx="1609090" cy="16090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5A072A1-55A4-4FAB-85DD-3F1713C72AE5}"/>
              </a:ext>
            </a:extLst>
          </p:cNvPr>
          <p:cNvSpPr txBox="1"/>
          <p:nvPr/>
        </p:nvSpPr>
        <p:spPr>
          <a:xfrm>
            <a:off x="2692956" y="1888246"/>
            <a:ext cx="859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chemeClr val="tx2"/>
                </a:solidFill>
                <a:latin typeface="+mn-ea"/>
              </a:rPr>
              <a:t>“CCTV is an efficient way to prevent various crimes.”</a:t>
            </a:r>
            <a:endParaRPr lang="ko-KR" altLang="en-US" spc="30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5" name="_x199575200" descr="EMB00003e60703d">
            <a:extLst>
              <a:ext uri="{FF2B5EF4-FFF2-40B4-BE49-F238E27FC236}">
                <a16:creationId xmlns:a16="http://schemas.microsoft.com/office/drawing/2014/main" id="{DFD48B6D-9A8C-4D51-B583-7253BA3A2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" t="1865" r="2013" b="1724"/>
          <a:stretch/>
        </p:blipFill>
        <p:spPr bwMode="auto">
          <a:xfrm>
            <a:off x="1682273" y="3463464"/>
            <a:ext cx="3947788" cy="255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096DFA-F156-4BFA-A2A2-651A52018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717" y="3429000"/>
            <a:ext cx="3720610" cy="11911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205C2E5-13F7-478B-8BBF-38D24CC29960}"/>
              </a:ext>
            </a:extLst>
          </p:cNvPr>
          <p:cNvSpPr txBox="1"/>
          <p:nvPr/>
        </p:nvSpPr>
        <p:spPr>
          <a:xfrm>
            <a:off x="2055929" y="6038793"/>
            <a:ext cx="3497234" cy="27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00" dirty="0">
                <a:solidFill>
                  <a:srgbClr val="1995AD"/>
                </a:solidFill>
                <a:latin typeface="+mn-ea"/>
                <a:cs typeface="Arial" panose="020B0604020202020204" pitchFamily="34" charset="0"/>
              </a:rPr>
              <a:t>&lt;CCTV </a:t>
            </a:r>
            <a:r>
              <a:rPr lang="ko-KR" altLang="en-US" sz="1000" dirty="0">
                <a:solidFill>
                  <a:srgbClr val="1995AD"/>
                </a:solidFill>
                <a:latin typeface="+mn-ea"/>
                <a:cs typeface="Arial" panose="020B0604020202020204" pitchFamily="34" charset="0"/>
              </a:rPr>
              <a:t>설치목적에 대한 응답 대상 </a:t>
            </a:r>
            <a:r>
              <a:rPr lang="ko-KR" altLang="en-US" sz="1000" dirty="0" err="1">
                <a:solidFill>
                  <a:srgbClr val="1995AD"/>
                </a:solidFill>
                <a:latin typeface="+mn-ea"/>
                <a:cs typeface="Arial" panose="020B0604020202020204" pitchFamily="34" charset="0"/>
              </a:rPr>
              <a:t>집단별</a:t>
            </a:r>
            <a:r>
              <a:rPr lang="ko-KR" altLang="en-US" sz="1000" dirty="0">
                <a:solidFill>
                  <a:srgbClr val="1995AD"/>
                </a:solidFill>
                <a:latin typeface="+mn-ea"/>
                <a:cs typeface="Arial" panose="020B0604020202020204" pitchFamily="34" charset="0"/>
              </a:rPr>
              <a:t> 인식</a:t>
            </a:r>
            <a:r>
              <a:rPr lang="en-US" altLang="ko-KR" sz="1000" dirty="0">
                <a:solidFill>
                  <a:srgbClr val="1995AD"/>
                </a:solidFill>
                <a:latin typeface="+mn-ea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780FD8-63EA-4873-A11A-0287E41748DD}"/>
              </a:ext>
            </a:extLst>
          </p:cNvPr>
          <p:cNvSpPr txBox="1"/>
          <p:nvPr/>
        </p:nvSpPr>
        <p:spPr>
          <a:xfrm>
            <a:off x="7019140" y="4532086"/>
            <a:ext cx="2285999" cy="27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1995AD"/>
                </a:solidFill>
                <a:latin typeface="+mn-ea"/>
                <a:cs typeface="Arial" panose="020B0604020202020204" pitchFamily="34" charset="0"/>
              </a:rPr>
              <a:t>&lt;CCTV</a:t>
            </a:r>
            <a:r>
              <a:rPr lang="ko-KR" altLang="en-US" sz="1000" dirty="0">
                <a:solidFill>
                  <a:srgbClr val="1995AD"/>
                </a:solidFill>
                <a:latin typeface="+mn-ea"/>
                <a:cs typeface="Arial" panose="020B0604020202020204" pitchFamily="34" charset="0"/>
              </a:rPr>
              <a:t>의 효과성에 대한 인식</a:t>
            </a:r>
            <a:r>
              <a:rPr lang="en-US" altLang="ko-KR" sz="1000" dirty="0">
                <a:solidFill>
                  <a:srgbClr val="1995AD"/>
                </a:solidFill>
                <a:latin typeface="+mn-ea"/>
                <a:cs typeface="Arial" panose="020B0604020202020204" pitchFamily="34" charset="0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B8D5D7-0FA0-47AA-84B7-69B742FBF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139" y="4917091"/>
            <a:ext cx="3720610" cy="11715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DC62772-402A-461D-932B-19B8216739B1}"/>
              </a:ext>
            </a:extLst>
          </p:cNvPr>
          <p:cNvSpPr txBox="1"/>
          <p:nvPr/>
        </p:nvSpPr>
        <p:spPr>
          <a:xfrm>
            <a:off x="6930666" y="6043180"/>
            <a:ext cx="2462713" cy="27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1995AD"/>
                </a:solidFill>
                <a:latin typeface="+mn-ea"/>
                <a:cs typeface="Arial" panose="020B0604020202020204" pitchFamily="34" charset="0"/>
              </a:rPr>
              <a:t>&lt;CCTV</a:t>
            </a:r>
            <a:r>
              <a:rPr lang="ko-KR" altLang="en-US" sz="1000" dirty="0">
                <a:solidFill>
                  <a:srgbClr val="1995AD"/>
                </a:solidFill>
                <a:latin typeface="+mn-ea"/>
                <a:cs typeface="Arial" panose="020B0604020202020204" pitchFamily="34" charset="0"/>
              </a:rPr>
              <a:t>의 효과성에 대한 </a:t>
            </a:r>
            <a:r>
              <a:rPr lang="ko-KR" altLang="en-US" sz="1000" dirty="0" err="1">
                <a:solidFill>
                  <a:srgbClr val="1995AD"/>
                </a:solidFill>
                <a:latin typeface="+mn-ea"/>
                <a:cs typeface="Arial" panose="020B0604020202020204" pitchFamily="34" charset="0"/>
              </a:rPr>
              <a:t>집단별</a:t>
            </a:r>
            <a:r>
              <a:rPr lang="ko-KR" altLang="en-US" sz="1000" dirty="0">
                <a:solidFill>
                  <a:srgbClr val="1995AD"/>
                </a:solidFill>
                <a:latin typeface="+mn-ea"/>
                <a:cs typeface="Arial" panose="020B0604020202020204" pitchFamily="34" charset="0"/>
              </a:rPr>
              <a:t> 인식</a:t>
            </a:r>
            <a:r>
              <a:rPr lang="en-US" altLang="ko-KR" sz="1000" dirty="0">
                <a:solidFill>
                  <a:srgbClr val="1995AD"/>
                </a:solidFill>
                <a:latin typeface="+mn-ea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B1D90B-2056-45FB-9C06-E5B743A81C66}"/>
              </a:ext>
            </a:extLst>
          </p:cNvPr>
          <p:cNvSpPr txBox="1"/>
          <p:nvPr/>
        </p:nvSpPr>
        <p:spPr>
          <a:xfrm>
            <a:off x="11643252" y="3597052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Our Project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BC42A30-706A-4033-AB20-46A1E361FB75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895A72-84D1-4EB4-B0F7-B8C6A28DA654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7735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424A9566-1C6A-49DC-ACF3-3EC7867D16C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41" y="1829015"/>
            <a:ext cx="6657200" cy="3578246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39A050D-12F4-4468-8AEA-FFA3DF371E28}"/>
              </a:ext>
            </a:extLst>
          </p:cNvPr>
          <p:cNvSpPr/>
          <p:nvPr/>
        </p:nvSpPr>
        <p:spPr>
          <a:xfrm>
            <a:off x="6938107" y="1860762"/>
            <a:ext cx="4353131" cy="147054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3C7EB4-E46B-442A-AE8E-F6E2B706D8C5}"/>
              </a:ext>
            </a:extLst>
          </p:cNvPr>
          <p:cNvSpPr txBox="1"/>
          <p:nvPr/>
        </p:nvSpPr>
        <p:spPr>
          <a:xfrm>
            <a:off x="691079" y="1022808"/>
            <a:ext cx="859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chemeClr val="tx2"/>
                </a:solidFill>
                <a:latin typeface="+mn-ea"/>
              </a:rPr>
              <a:t>An expansion of the Video Surveillance Market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6E15CB-6DFB-4C0D-BAF4-5CB9E345F3CD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64F9BA0-8292-409E-BAE1-A46A82812A82}"/>
              </a:ext>
            </a:extLst>
          </p:cNvPr>
          <p:cNvSpPr/>
          <p:nvPr/>
        </p:nvSpPr>
        <p:spPr>
          <a:xfrm>
            <a:off x="5944237" y="2774686"/>
            <a:ext cx="560604" cy="542572"/>
          </a:xfrm>
          <a:prstGeom prst="ellipse">
            <a:avLst/>
          </a:prstGeom>
          <a:solidFill>
            <a:srgbClr val="A1D6E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3.5</a:t>
            </a:r>
            <a:endParaRPr lang="ko-KR" altLang="en-US" sz="12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5E04603-A01B-4F8E-993A-50CAABB50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894" y="2054809"/>
            <a:ext cx="4099454" cy="1129367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94F42F95-E408-46B5-B4C6-4B397F29EC46}"/>
              </a:ext>
            </a:extLst>
          </p:cNvPr>
          <p:cNvSpPr/>
          <p:nvPr/>
        </p:nvSpPr>
        <p:spPr>
          <a:xfrm>
            <a:off x="1724650" y="2814491"/>
            <a:ext cx="880983" cy="880983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6.3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A6FDBB2-3FAA-4D5C-A444-8B8EEFBD0FE9}"/>
              </a:ext>
            </a:extLst>
          </p:cNvPr>
          <p:cNvSpPr/>
          <p:nvPr/>
        </p:nvSpPr>
        <p:spPr>
          <a:xfrm>
            <a:off x="6938106" y="3628666"/>
            <a:ext cx="4353131" cy="221088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3013FB9-08DC-4230-9FE6-ACADC8DC3C84}"/>
              </a:ext>
            </a:extLst>
          </p:cNvPr>
          <p:cNvSpPr/>
          <p:nvPr/>
        </p:nvSpPr>
        <p:spPr>
          <a:xfrm>
            <a:off x="5021154" y="2774686"/>
            <a:ext cx="1143597" cy="1143597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28.8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8A86216-C658-479E-928D-4D0326DF14EB}"/>
              </a:ext>
            </a:extLst>
          </p:cNvPr>
          <p:cNvSpPr/>
          <p:nvPr/>
        </p:nvSpPr>
        <p:spPr>
          <a:xfrm>
            <a:off x="3933502" y="2501481"/>
            <a:ext cx="668401" cy="668401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/>
              <a:t>5.2</a:t>
            </a:r>
            <a:endParaRPr lang="ko-KR" altLang="en-US" sz="1600" dirty="0"/>
          </a:p>
        </p:txBody>
      </p:sp>
      <p:pic>
        <p:nvPicPr>
          <p:cNvPr id="21" name="_x199568800" descr="EMB00003e607040">
            <a:extLst>
              <a:ext uri="{FF2B5EF4-FFF2-40B4-BE49-F238E27FC236}">
                <a16:creationId xmlns:a16="http://schemas.microsoft.com/office/drawing/2014/main" id="{284AB5DF-031B-46A7-B8F1-A4665BDED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196" y="3705501"/>
            <a:ext cx="3755052" cy="204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D4C508C-531A-4247-814D-7EE970925C63}"/>
              </a:ext>
            </a:extLst>
          </p:cNvPr>
          <p:cNvSpPr txBox="1"/>
          <p:nvPr/>
        </p:nvSpPr>
        <p:spPr>
          <a:xfrm>
            <a:off x="2256832" y="5407261"/>
            <a:ext cx="3497234" cy="27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ko-KR" sz="1000" dirty="0">
                <a:solidFill>
                  <a:srgbClr val="1995AD"/>
                </a:solidFill>
                <a:latin typeface="+mn-ea"/>
                <a:cs typeface="Arial" panose="020B0604020202020204" pitchFamily="34" charset="0"/>
              </a:rPr>
              <a:t>&lt;Global CCTV Market&gt;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B345854-26B4-44B3-9DF1-D01083100CBA}"/>
              </a:ext>
            </a:extLst>
          </p:cNvPr>
          <p:cNvSpPr/>
          <p:nvPr/>
        </p:nvSpPr>
        <p:spPr>
          <a:xfrm>
            <a:off x="1527515" y="2469568"/>
            <a:ext cx="643471" cy="643471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1.8</a:t>
            </a:r>
            <a:endParaRPr lang="ko-KR" altLang="en-US" sz="12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0676FFF-EF0E-46B4-A2FD-D62C314B84EF}"/>
              </a:ext>
            </a:extLst>
          </p:cNvPr>
          <p:cNvSpPr/>
          <p:nvPr/>
        </p:nvSpPr>
        <p:spPr>
          <a:xfrm>
            <a:off x="6312383" y="3099103"/>
            <a:ext cx="544472" cy="544472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3.5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616442-375F-4FE1-94DA-DE520E030A3C}"/>
              </a:ext>
            </a:extLst>
          </p:cNvPr>
          <p:cNvSpPr txBox="1"/>
          <p:nvPr/>
        </p:nvSpPr>
        <p:spPr>
          <a:xfrm>
            <a:off x="1181586" y="334649"/>
            <a:ext cx="35439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Identify Necessity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5A1129-BC1C-46BD-9430-0B08F7DA7033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22AE49-341E-476E-ADCC-93D4F9E21146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A2E978-FEF4-49A5-AA17-AB3072A1E9BF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E7508B-1CA1-4D91-8CC3-9A65B93A3550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058594E-B204-4ABA-A07F-35CAC7CCC2FD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605D49-EBDC-4B46-B40A-05BB54068A87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9FF125A-B5C1-4853-8C77-A1ADB0AB53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6741" y="3169882"/>
            <a:ext cx="293582" cy="29358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046456C-0EF2-497C-BB89-FF51270AADE0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Overview</a:t>
            </a:r>
            <a:endParaRPr lang="ko-KR" altLang="en-US" sz="12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D4B77B-905D-46DF-B5E2-1D345631948B}"/>
              </a:ext>
            </a:extLst>
          </p:cNvPr>
          <p:cNvSpPr txBox="1"/>
          <p:nvPr/>
        </p:nvSpPr>
        <p:spPr>
          <a:xfrm>
            <a:off x="11643252" y="1914354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472C4"/>
                </a:solidFill>
              </a:rPr>
              <a:t>Identify Necessity</a:t>
            </a:r>
            <a:endParaRPr lang="ko-KR" altLang="en-US" sz="1200" dirty="0">
              <a:solidFill>
                <a:srgbClr val="4472C4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DB44CB-7DBB-4091-86B8-6BC02C2B5C5E}"/>
              </a:ext>
            </a:extLst>
          </p:cNvPr>
          <p:cNvSpPr txBox="1"/>
          <p:nvPr/>
        </p:nvSpPr>
        <p:spPr>
          <a:xfrm>
            <a:off x="11643252" y="3597052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Our Project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28598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3750A7F-C08D-45D8-9C1A-1596953AA759}"/>
              </a:ext>
            </a:extLst>
          </p:cNvPr>
          <p:cNvSpPr/>
          <p:nvPr/>
        </p:nvSpPr>
        <p:spPr>
          <a:xfrm>
            <a:off x="3475346" y="2058078"/>
            <a:ext cx="7055411" cy="38495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BA2253-F93F-4C78-91D0-D4FE36BE7AB4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BD6C0A-ED9B-45A7-A3D6-AAD9B5BA633D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1BF75F-0088-45A5-AC01-F5C0A502F551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1453F0-F5AF-4975-B6EF-7B9D67D77B0C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7E28D6-1BDF-4429-9EB4-14F88F86D1C7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96543C-B09C-40D1-AB31-7AA6F3543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6741" y="3169882"/>
            <a:ext cx="293582" cy="2935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45E40D-7003-4F2F-8BFF-3A6D45EFFF99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Overview</a:t>
            </a:r>
            <a:endParaRPr lang="ko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5B695C-9A78-498B-8817-5900EF49A79D}"/>
              </a:ext>
            </a:extLst>
          </p:cNvPr>
          <p:cNvSpPr txBox="1"/>
          <p:nvPr/>
        </p:nvSpPr>
        <p:spPr>
          <a:xfrm>
            <a:off x="11643252" y="1914354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472C4"/>
                </a:solidFill>
              </a:rPr>
              <a:t>Identify Necessity</a:t>
            </a:r>
            <a:endParaRPr lang="ko-KR" altLang="en-US" sz="1200" dirty="0">
              <a:solidFill>
                <a:srgbClr val="4472C4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A072A1-55A4-4FAB-85DD-3F1713C72AE5}"/>
              </a:ext>
            </a:extLst>
          </p:cNvPr>
          <p:cNvSpPr txBox="1"/>
          <p:nvPr/>
        </p:nvSpPr>
        <p:spPr>
          <a:xfrm>
            <a:off x="3705338" y="1490791"/>
            <a:ext cx="65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chemeClr val="tx2"/>
                </a:solidFill>
                <a:latin typeface="+mn-ea"/>
              </a:rPr>
              <a:t>“But High-Performance CCTV are expensive!”</a:t>
            </a:r>
            <a:endParaRPr lang="ko-KR" altLang="en-US" spc="30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3" name="_x199570240" descr="EMB00003e607043">
            <a:extLst>
              <a:ext uri="{FF2B5EF4-FFF2-40B4-BE49-F238E27FC236}">
                <a16:creationId xmlns:a16="http://schemas.microsoft.com/office/drawing/2014/main" id="{BD1E34F3-FAE3-4AC2-AA92-5E8EE1ED1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65" y="2610172"/>
            <a:ext cx="4565171" cy="27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596B6A4E-016C-4638-952C-4F06DF1A2340}"/>
              </a:ext>
            </a:extLst>
          </p:cNvPr>
          <p:cNvSpPr/>
          <p:nvPr/>
        </p:nvSpPr>
        <p:spPr>
          <a:xfrm>
            <a:off x="1456113" y="1253533"/>
            <a:ext cx="1609090" cy="1609090"/>
          </a:xfrm>
          <a:prstGeom prst="ellipse">
            <a:avLst/>
          </a:prstGeom>
          <a:solidFill>
            <a:srgbClr val="A1D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F37772-6B7B-4C9C-BEE3-E4A9D1CD5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5" y="1377283"/>
            <a:ext cx="1314286" cy="131428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B97A28E-59A7-487F-BC14-858C5FF5441C}"/>
              </a:ext>
            </a:extLst>
          </p:cNvPr>
          <p:cNvSpPr txBox="1"/>
          <p:nvPr/>
        </p:nvSpPr>
        <p:spPr>
          <a:xfrm>
            <a:off x="5254435" y="5367209"/>
            <a:ext cx="3497234" cy="27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00" dirty="0">
                <a:solidFill>
                  <a:srgbClr val="1995AD"/>
                </a:solidFill>
                <a:latin typeface="+mn-ea"/>
                <a:cs typeface="Arial" panose="020B0604020202020204" pitchFamily="34" charset="0"/>
              </a:rPr>
              <a:t>&lt;Expensive Infrared Camera&gt;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C40935-4B77-4E6E-9882-5F0CD04EF84C}"/>
              </a:ext>
            </a:extLst>
          </p:cNvPr>
          <p:cNvSpPr txBox="1"/>
          <p:nvPr/>
        </p:nvSpPr>
        <p:spPr>
          <a:xfrm>
            <a:off x="11643252" y="3597052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Our Project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FA6959-77B8-4D4A-8C6B-08669947CD64}"/>
              </a:ext>
            </a:extLst>
          </p:cNvPr>
          <p:cNvSpPr txBox="1"/>
          <p:nvPr/>
        </p:nvSpPr>
        <p:spPr>
          <a:xfrm>
            <a:off x="1181586" y="334649"/>
            <a:ext cx="35439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Identify Necessity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93609A-27BA-4937-B86A-6A56E522F54E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A3802E-07DE-490E-8707-213721D03CA3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22896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10294EE-D8CA-4FEC-920F-27E43087ADFE}"/>
              </a:ext>
            </a:extLst>
          </p:cNvPr>
          <p:cNvSpPr/>
          <p:nvPr/>
        </p:nvSpPr>
        <p:spPr>
          <a:xfrm>
            <a:off x="8128282" y="1975535"/>
            <a:ext cx="3144515" cy="363266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BA2253-F93F-4C78-91D0-D4FE36BE7AB4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BD6C0A-ED9B-45A7-A3D6-AAD9B5BA633D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1BF75F-0088-45A5-AC01-F5C0A502F551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1453F0-F5AF-4975-B6EF-7B9D67D77B0C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7E28D6-1BDF-4429-9EB4-14F88F86D1C7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45E40D-7003-4F2F-8BFF-3A6D45EFFF99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Overview</a:t>
            </a:r>
            <a:endParaRPr lang="ko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5B695C-9A78-498B-8817-5900EF49A79D}"/>
              </a:ext>
            </a:extLst>
          </p:cNvPr>
          <p:cNvSpPr txBox="1"/>
          <p:nvPr/>
        </p:nvSpPr>
        <p:spPr>
          <a:xfrm>
            <a:off x="11643252" y="1914354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Identify Necessity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F59083-CE07-4F47-8CD0-DA9117DB391F}"/>
              </a:ext>
            </a:extLst>
          </p:cNvPr>
          <p:cNvSpPr txBox="1"/>
          <p:nvPr/>
        </p:nvSpPr>
        <p:spPr>
          <a:xfrm>
            <a:off x="11643252" y="3597052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472C4"/>
                </a:solidFill>
              </a:rPr>
              <a:t>Our Project</a:t>
            </a:r>
            <a:endParaRPr lang="ko-KR" altLang="en-US" sz="1200" dirty="0">
              <a:solidFill>
                <a:srgbClr val="4472C4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2B377F-4ADC-4F23-A666-50926DF7C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6741" y="4832415"/>
            <a:ext cx="293582" cy="293582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57A4C859-D605-4EC7-ACB6-B13797B6D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3" y="1563974"/>
            <a:ext cx="6213572" cy="303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2686AB-DEA3-4DB7-B176-7E637062DC2A}"/>
              </a:ext>
            </a:extLst>
          </p:cNvPr>
          <p:cNvSpPr txBox="1"/>
          <p:nvPr/>
        </p:nvSpPr>
        <p:spPr>
          <a:xfrm>
            <a:off x="691078" y="1091660"/>
            <a:ext cx="1028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chemeClr val="tx2"/>
                </a:solidFill>
                <a:latin typeface="+mn-ea"/>
              </a:rPr>
              <a:t>Infrared Camera Sensing System Based on Artificial Intelligence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EA2A91-45B8-469E-A2EF-2C1402CCC2C6}"/>
              </a:ext>
            </a:extLst>
          </p:cNvPr>
          <p:cNvSpPr txBox="1"/>
          <p:nvPr/>
        </p:nvSpPr>
        <p:spPr>
          <a:xfrm>
            <a:off x="8128282" y="2274761"/>
            <a:ext cx="4405232" cy="3060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600" spc="300" dirty="0">
                <a:solidFill>
                  <a:srgbClr val="1995AD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Object Recognition</a:t>
            </a:r>
          </a:p>
          <a:p>
            <a:pPr marL="180975" indent="-180975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600" spc="300" dirty="0">
                <a:solidFill>
                  <a:srgbClr val="1995AD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Intent Classification</a:t>
            </a:r>
          </a:p>
          <a:p>
            <a:pPr marL="180975" indent="-180975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600" spc="300" dirty="0">
                <a:solidFill>
                  <a:srgbClr val="1995AD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Camera Control</a:t>
            </a:r>
          </a:p>
          <a:p>
            <a:pPr marL="180975" indent="-180975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600" spc="300" dirty="0">
                <a:solidFill>
                  <a:srgbClr val="1995AD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Change Monochrome</a:t>
            </a:r>
            <a:br>
              <a:rPr lang="en-US" altLang="ko-KR" sz="1600" spc="300" dirty="0">
                <a:solidFill>
                  <a:srgbClr val="1995AD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</a:br>
            <a:r>
              <a:rPr lang="en-US" altLang="ko-KR" sz="1600" spc="300" dirty="0">
                <a:solidFill>
                  <a:srgbClr val="1995AD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Photo to Color Photo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134F71-9FDD-4061-B1FB-1D1DA588B4FD}"/>
              </a:ext>
            </a:extLst>
          </p:cNvPr>
          <p:cNvSpPr txBox="1"/>
          <p:nvPr/>
        </p:nvSpPr>
        <p:spPr>
          <a:xfrm>
            <a:off x="1181586" y="334649"/>
            <a:ext cx="23311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Our Project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3AA44A-E334-4473-87F7-29196EF280F6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874585-337C-42B1-A29C-4063AB40A949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23FA0998-E4CC-4082-9028-E26A3FD15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44" y="4072894"/>
            <a:ext cx="6617047" cy="221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32869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16B9FF-BFE8-42B6-80D7-6199B1A8ACE7}"/>
              </a:ext>
            </a:extLst>
          </p:cNvPr>
          <p:cNvSpPr txBox="1"/>
          <p:nvPr/>
        </p:nvSpPr>
        <p:spPr>
          <a:xfrm>
            <a:off x="489352" y="228588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C64C7-9E81-4C94-A59E-002D2BA5C84F}"/>
              </a:ext>
            </a:extLst>
          </p:cNvPr>
          <p:cNvSpPr txBox="1"/>
          <p:nvPr/>
        </p:nvSpPr>
        <p:spPr>
          <a:xfrm>
            <a:off x="5481941" y="2705895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 dirty="0">
                <a:solidFill>
                  <a:schemeClr val="tx2"/>
                </a:solidFill>
                <a:latin typeface="+mn-ea"/>
              </a:rPr>
              <a:t>Function</a:t>
            </a:r>
            <a:endParaRPr lang="ko-KR" altLang="en-US" sz="3200" spc="30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783881-95D0-4936-AD8A-205142966DC7}"/>
              </a:ext>
            </a:extLst>
          </p:cNvPr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rgbClr val="1995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4FC83BD-ED7D-40F9-97EB-B8EC5ABD92D4}"/>
              </a:ext>
            </a:extLst>
          </p:cNvPr>
          <p:cNvSpPr txBox="1"/>
          <p:nvPr/>
        </p:nvSpPr>
        <p:spPr>
          <a:xfrm>
            <a:off x="1343913" y="3588032"/>
            <a:ext cx="4405232" cy="1017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300" dirty="0">
                <a:solidFill>
                  <a:srgbClr val="1995AD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Requirements Analysis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300" dirty="0">
                <a:solidFill>
                  <a:srgbClr val="1995AD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Use-case Diagram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300" dirty="0">
                <a:solidFill>
                  <a:srgbClr val="1995AD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Architecture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CBF450-F64B-4726-BC59-170C5963961A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A9DD2-16E3-4CF0-8A6F-821220AC6F1E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Design</a:t>
            </a:r>
            <a:endParaRPr lang="ko-KR" altLang="en-US" sz="12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544BF2-1434-4930-896E-E924207701AC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87C57B-5A5D-4CA4-B358-FF3804456AB5}"/>
              </a:ext>
            </a:extLst>
          </p:cNvPr>
          <p:cNvSpPr txBox="1"/>
          <p:nvPr/>
        </p:nvSpPr>
        <p:spPr>
          <a:xfrm>
            <a:off x="11643252" y="1943914"/>
            <a:ext cx="369332" cy="1519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Requirements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9D55B8-F552-4034-8586-EAE36000B9D5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F86B4E-98A4-4200-822B-A858B1081CEE}"/>
              </a:ext>
            </a:extLst>
          </p:cNvPr>
          <p:cNvSpPr txBox="1"/>
          <p:nvPr/>
        </p:nvSpPr>
        <p:spPr>
          <a:xfrm>
            <a:off x="11643252" y="3597052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Use-case Diagram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6D5B6D-435C-4070-96BD-5FE64CC3FF0A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66F65C-009F-401C-9F2D-F6BA0147B795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177636-2315-47E8-94BB-5ECCE661DDC9}"/>
              </a:ext>
            </a:extLst>
          </p:cNvPr>
          <p:cNvSpPr txBox="1"/>
          <p:nvPr/>
        </p:nvSpPr>
        <p:spPr>
          <a:xfrm>
            <a:off x="11643252" y="5180144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Architecture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36682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순서도: 추출 48">
            <a:extLst>
              <a:ext uri="{FF2B5EF4-FFF2-40B4-BE49-F238E27FC236}">
                <a16:creationId xmlns:a16="http://schemas.microsoft.com/office/drawing/2014/main" id="{1783DDFD-9229-4E18-9215-534453FB51F1}"/>
              </a:ext>
            </a:extLst>
          </p:cNvPr>
          <p:cNvSpPr/>
          <p:nvPr/>
        </p:nvSpPr>
        <p:spPr>
          <a:xfrm rot="17259993">
            <a:off x="3720081" y="4280599"/>
            <a:ext cx="369332" cy="512115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추출 49">
            <a:extLst>
              <a:ext uri="{FF2B5EF4-FFF2-40B4-BE49-F238E27FC236}">
                <a16:creationId xmlns:a16="http://schemas.microsoft.com/office/drawing/2014/main" id="{A41D859E-FEF9-4DC2-AC4A-02ECAF9F91FF}"/>
              </a:ext>
            </a:extLst>
          </p:cNvPr>
          <p:cNvSpPr/>
          <p:nvPr/>
        </p:nvSpPr>
        <p:spPr>
          <a:xfrm rot="17259993">
            <a:off x="3720081" y="1894195"/>
            <a:ext cx="369332" cy="512115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3544B81-F59F-42EB-8641-7C09BC9240A1}"/>
              </a:ext>
            </a:extLst>
          </p:cNvPr>
          <p:cNvSpPr/>
          <p:nvPr/>
        </p:nvSpPr>
        <p:spPr>
          <a:xfrm>
            <a:off x="3909267" y="4289463"/>
            <a:ext cx="4968102" cy="99683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5058464-53DC-4398-A984-EB91A927BA85}"/>
              </a:ext>
            </a:extLst>
          </p:cNvPr>
          <p:cNvSpPr/>
          <p:nvPr/>
        </p:nvSpPr>
        <p:spPr>
          <a:xfrm>
            <a:off x="3861929" y="1914354"/>
            <a:ext cx="5090803" cy="99683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CBF450-F64B-4726-BC59-170C5963961A}"/>
              </a:ext>
            </a:extLst>
          </p:cNvPr>
          <p:cNvSpPr/>
          <p:nvPr/>
        </p:nvSpPr>
        <p:spPr>
          <a:xfrm>
            <a:off x="11702648" y="334649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A9DD2-16E3-4CF0-8A6F-821220AC6F1E}"/>
              </a:ext>
            </a:extLst>
          </p:cNvPr>
          <p:cNvSpPr txBox="1"/>
          <p:nvPr/>
        </p:nvSpPr>
        <p:spPr>
          <a:xfrm>
            <a:off x="11643252" y="334651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b="1" dirty="0"/>
              <a:t>Design</a:t>
            </a:r>
            <a:endParaRPr lang="ko-KR" altLang="en-US" sz="12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544BF2-1434-4930-896E-E924207701AC}"/>
              </a:ext>
            </a:extLst>
          </p:cNvPr>
          <p:cNvSpPr/>
          <p:nvPr/>
        </p:nvSpPr>
        <p:spPr>
          <a:xfrm>
            <a:off x="11702648" y="195356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9D55B8-F552-4034-8586-EAE36000B9D5}"/>
              </a:ext>
            </a:extLst>
          </p:cNvPr>
          <p:cNvSpPr/>
          <p:nvPr/>
        </p:nvSpPr>
        <p:spPr>
          <a:xfrm>
            <a:off x="11702648" y="356662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6D5B6D-435C-4070-96BD-5FE64CC3FF0A}"/>
              </a:ext>
            </a:extLst>
          </p:cNvPr>
          <p:cNvSpPr/>
          <p:nvPr/>
        </p:nvSpPr>
        <p:spPr>
          <a:xfrm>
            <a:off x="11702648" y="5179681"/>
            <a:ext cx="250540" cy="137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3E2B45-A145-4727-B2B3-D6B2DBA46D70}"/>
              </a:ext>
            </a:extLst>
          </p:cNvPr>
          <p:cNvSpPr txBox="1"/>
          <p:nvPr/>
        </p:nvSpPr>
        <p:spPr>
          <a:xfrm>
            <a:off x="6527260" y="77779"/>
            <a:ext cx="552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472C4"/>
                </a:solidFill>
              </a:rPr>
              <a:t>T</a:t>
            </a:r>
            <a:r>
              <a:rPr lang="en-US" altLang="ko-KR" sz="1200" b="1" dirty="0">
                <a:solidFill>
                  <a:srgbClr val="A1D6E2"/>
                </a:solidFill>
              </a:rPr>
              <a:t>eam</a:t>
            </a:r>
            <a:r>
              <a:rPr lang="en-US" altLang="ko-KR" sz="1200" b="1" dirty="0">
                <a:solidFill>
                  <a:srgbClr val="4472C4"/>
                </a:solidFill>
              </a:rPr>
              <a:t>7</a:t>
            </a:r>
            <a:r>
              <a:rPr lang="en-US" altLang="ko-KR" sz="1200" b="1" dirty="0">
                <a:solidFill>
                  <a:srgbClr val="A1D6E2"/>
                </a:solidFill>
              </a:rPr>
              <a:t> - Infrared Camera Sensing System Based on Artificial Intelligence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4CAA746-D12C-4344-AF06-C67850F52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6741" y="3169882"/>
            <a:ext cx="293582" cy="29358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59D7A2-CF70-4F2E-9A50-244B5AD019F3}"/>
              </a:ext>
            </a:extLst>
          </p:cNvPr>
          <p:cNvGrpSpPr/>
          <p:nvPr/>
        </p:nvGrpSpPr>
        <p:grpSpPr>
          <a:xfrm>
            <a:off x="3861928" y="2005305"/>
            <a:ext cx="4928759" cy="763031"/>
            <a:chOff x="564446" y="3244137"/>
            <a:chExt cx="2738029" cy="46553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7F9404-F3F2-4C98-9A8D-BCEFE1233434}"/>
                </a:ext>
              </a:extLst>
            </p:cNvPr>
            <p:cNvSpPr txBox="1"/>
            <p:nvPr/>
          </p:nvSpPr>
          <p:spPr>
            <a:xfrm>
              <a:off x="590744" y="3501277"/>
              <a:ext cx="2711731" cy="208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spc="300" dirty="0">
                  <a:solidFill>
                    <a:srgbClr val="4472C4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→ Object Detection through YOLO(Done)</a:t>
              </a:r>
              <a:endParaRPr lang="ko-KR" altLang="en-US" sz="1400" spc="300" dirty="0">
                <a:solidFill>
                  <a:srgbClr val="4472C4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2795D1-7D8B-4787-84CE-87F6164B5E46}"/>
                </a:ext>
              </a:extLst>
            </p:cNvPr>
            <p:cNvSpPr txBox="1"/>
            <p:nvPr/>
          </p:nvSpPr>
          <p:spPr>
            <a:xfrm>
              <a:off x="564446" y="3244137"/>
              <a:ext cx="2665621" cy="225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300" dirty="0">
                  <a:solidFill>
                    <a:srgbClr val="4472C4"/>
                  </a:solidFill>
                  <a:ea typeface="Noto Sans CJK KR Thin" panose="020B0200000000000000" pitchFamily="34" charset="-127"/>
                  <a:cs typeface="Arial" panose="020B0604020202020204" pitchFamily="34" charset="0"/>
                </a:rPr>
                <a:t>Object Detect(★ ★ ★)</a:t>
              </a:r>
              <a:endParaRPr lang="ko-KR" altLang="en-US" spc="300" dirty="0">
                <a:solidFill>
                  <a:srgbClr val="4472C4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ADF70B0-0C56-4FC4-BE08-B21D1606A5B5}"/>
              </a:ext>
            </a:extLst>
          </p:cNvPr>
          <p:cNvGrpSpPr/>
          <p:nvPr/>
        </p:nvGrpSpPr>
        <p:grpSpPr>
          <a:xfrm>
            <a:off x="3968663" y="4416648"/>
            <a:ext cx="5380461" cy="763033"/>
            <a:chOff x="564446" y="3244135"/>
            <a:chExt cx="3402021" cy="46553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E90351B-00A6-4877-9A29-12900319830D}"/>
                </a:ext>
              </a:extLst>
            </p:cNvPr>
            <p:cNvSpPr txBox="1"/>
            <p:nvPr/>
          </p:nvSpPr>
          <p:spPr>
            <a:xfrm>
              <a:off x="590744" y="3501277"/>
              <a:ext cx="3102468" cy="208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spc="300" dirty="0">
                  <a:solidFill>
                    <a:srgbClr val="4472C4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→ BW coloring through GAN (Done)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E66463-F6BF-448D-943A-8BBE15499EAF}"/>
                </a:ext>
              </a:extLst>
            </p:cNvPr>
            <p:cNvSpPr txBox="1"/>
            <p:nvPr/>
          </p:nvSpPr>
          <p:spPr>
            <a:xfrm>
              <a:off x="564446" y="3244135"/>
              <a:ext cx="3402021" cy="225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300" dirty="0">
                  <a:solidFill>
                    <a:srgbClr val="4472C4"/>
                  </a:solidFill>
                  <a:ea typeface="Noto Sans CJK KR Thin" panose="020B0200000000000000" pitchFamily="34" charset="-127"/>
                  <a:cs typeface="Arial" panose="020B0604020202020204" pitchFamily="34" charset="0"/>
                </a:rPr>
                <a:t>Camera Quality Improvement(★★)</a:t>
              </a:r>
              <a:endParaRPr lang="ko-KR" altLang="en-US" spc="300" dirty="0">
                <a:solidFill>
                  <a:srgbClr val="4472C4"/>
                </a:solidFill>
              </a:endParaRPr>
            </a:p>
          </p:txBody>
        </p:sp>
      </p:grpSp>
      <p:pic>
        <p:nvPicPr>
          <p:cNvPr id="3" name="그림 2" descr="표지판이(가) 표시된 사진&#10;&#10;자동 생성된 설명">
            <a:extLst>
              <a:ext uri="{FF2B5EF4-FFF2-40B4-BE49-F238E27FC236}">
                <a16:creationId xmlns:a16="http://schemas.microsoft.com/office/drawing/2014/main" id="{4975F99A-250C-4375-9287-2CEAE2EB1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25" y="1489230"/>
            <a:ext cx="1860145" cy="18601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69244B-5882-4C05-8AD6-07ECC4CAE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26" y="3830389"/>
            <a:ext cx="1860145" cy="18601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1A5F14D-E2DF-40E4-9E3F-2D2CFD95F9BA}"/>
              </a:ext>
            </a:extLst>
          </p:cNvPr>
          <p:cNvSpPr txBox="1"/>
          <p:nvPr/>
        </p:nvSpPr>
        <p:spPr>
          <a:xfrm>
            <a:off x="1181586" y="334649"/>
            <a:ext cx="41885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300" dirty="0">
                <a:solidFill>
                  <a:schemeClr val="tx2"/>
                </a:solidFill>
                <a:latin typeface="+mn-ea"/>
              </a:rPr>
              <a:t>Requirement Analysis</a:t>
            </a:r>
            <a:endParaRPr lang="ko-KR" altLang="en-US" sz="26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5CF6E1F-2063-47F6-BC42-9C639E7447EC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167476-B398-420B-995E-D76B56969774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67B4AA-487D-4929-91C6-0B945DAFC77B}"/>
              </a:ext>
            </a:extLst>
          </p:cNvPr>
          <p:cNvSpPr txBox="1"/>
          <p:nvPr/>
        </p:nvSpPr>
        <p:spPr>
          <a:xfrm>
            <a:off x="11643252" y="1943914"/>
            <a:ext cx="369332" cy="1519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472C4"/>
                </a:solidFill>
              </a:rPr>
              <a:t>Requirements</a:t>
            </a:r>
            <a:endParaRPr lang="ko-KR" altLang="en-US" sz="1200" dirty="0">
              <a:solidFill>
                <a:srgbClr val="4472C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04A644-5FD5-4FE8-AEA0-A88CA6F22797}"/>
              </a:ext>
            </a:extLst>
          </p:cNvPr>
          <p:cNvSpPr txBox="1"/>
          <p:nvPr/>
        </p:nvSpPr>
        <p:spPr>
          <a:xfrm>
            <a:off x="11643252" y="3597052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Use-case Diagram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BA09E3-79A7-4AF1-856F-23E4878A46A1}"/>
              </a:ext>
            </a:extLst>
          </p:cNvPr>
          <p:cNvSpPr txBox="1"/>
          <p:nvPr/>
        </p:nvSpPr>
        <p:spPr>
          <a:xfrm>
            <a:off x="11643252" y="5180144"/>
            <a:ext cx="369332" cy="1376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A1D6E2"/>
                </a:solidFill>
              </a:rPr>
              <a:t>Architecture</a:t>
            </a:r>
            <a:endParaRPr lang="ko-KR" altLang="en-US" sz="1200" dirty="0">
              <a:solidFill>
                <a:srgbClr val="A1D6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00040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</TotalTime>
  <Words>1204</Words>
  <Application>Microsoft Office PowerPoint</Application>
  <PresentationFormat>와이드스크린</PresentationFormat>
  <Paragraphs>365</Paragraphs>
  <Slides>30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Noto Sans CJK KR Thin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명훈 박</dc:creator>
  <cp:lastModifiedBy>명훈 박</cp:lastModifiedBy>
  <cp:revision>398</cp:revision>
  <dcterms:created xsi:type="dcterms:W3CDTF">2019-10-30T10:16:12Z</dcterms:created>
  <dcterms:modified xsi:type="dcterms:W3CDTF">2019-11-03T10:06:13Z</dcterms:modified>
</cp:coreProperties>
</file>